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1" r:id="rId4"/>
    <p:sldId id="263" r:id="rId5"/>
    <p:sldId id="265" r:id="rId6"/>
    <p:sldId id="264" r:id="rId7"/>
    <p:sldId id="282" r:id="rId8"/>
    <p:sldId id="258" r:id="rId9"/>
    <p:sldId id="283" r:id="rId10"/>
    <p:sldId id="284" r:id="rId11"/>
    <p:sldId id="285" r:id="rId12"/>
    <p:sldId id="267" r:id="rId13"/>
    <p:sldId id="260" r:id="rId14"/>
    <p:sldId id="270" r:id="rId15"/>
    <p:sldId id="268" r:id="rId16"/>
    <p:sldId id="269" r:id="rId17"/>
    <p:sldId id="275" r:id="rId18"/>
    <p:sldId id="286" r:id="rId19"/>
    <p:sldId id="271" r:id="rId20"/>
    <p:sldId id="272" r:id="rId21"/>
    <p:sldId id="273" r:id="rId22"/>
    <p:sldId id="279" r:id="rId23"/>
    <p:sldId id="287" r:id="rId24"/>
    <p:sldId id="288" r:id="rId25"/>
    <p:sldId id="280" r:id="rId26"/>
    <p:sldId id="289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BCD6D7"/>
    <a:srgbClr val="428C28"/>
    <a:srgbClr val="BDC87E"/>
    <a:srgbClr val="A9B654"/>
    <a:srgbClr val="DF7E13"/>
    <a:srgbClr val="ED9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60D1F-BE97-476B-816D-EC57245B54FE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8F4AD-74AF-4BE7-9629-A730BE1EF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5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perfect compo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8F4AD-74AF-4BE7-9629-A730BE1EFE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0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Nature heals — even 20 minutes a day helps!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8F4AD-74AF-4BE7-9629-A730BE1EFE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50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8F4AD-74AF-4BE7-9629-A730BE1EFE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42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"We don’t have to reject technology, but we should learn when to use it — and when to take a break and enjoy the peace of nature."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8F4AD-74AF-4BE7-9629-A730BE1EFE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7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9930-8AAB-B546-AA5D-673DC32E9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E4C36-5399-D13B-3E8B-B54882A1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526B5-BAEF-1178-353F-16A39B43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A880-843E-45AE-B749-A4DCCCF2C99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1C0B0-CD22-0275-0224-51B9BCE65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A9A9E-8AB5-C4A9-4BDF-6E551293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145-C3B9-4194-881E-319913DC8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2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8150D-B665-68F3-4A29-1F095352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871BD-226B-F7A8-B426-033FFE6D7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CE7DA-5E8D-5312-E105-1410010A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A880-843E-45AE-B749-A4DCCCF2C99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66266-8B64-D098-BDE6-0B752D52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E4A5F-BBB6-A56A-BC03-AA33963F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145-C3B9-4194-881E-319913DC8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7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5C4F34-3DD9-A26A-B977-4AF6D20413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076E2-85D4-DDC8-BB1E-4743292B0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44798-D53D-E9F1-6485-673630CE8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A880-843E-45AE-B749-A4DCCCF2C99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FB3B0-F86B-419C-8851-D113A17C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92EF8-E5CE-5E87-E7C9-15E5C43E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145-C3B9-4194-881E-319913DC8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6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BE7E-E632-1CF9-5178-48DFEA19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79E0F-F915-6FEE-8B12-4168613A9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FC2AD-3294-A856-72DE-78ED65E03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A880-843E-45AE-B749-A4DCCCF2C99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2BE59-9B5D-CA6D-C59B-D570AE68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AB437-66CA-BBD2-96D5-E5D7A6C5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145-C3B9-4194-881E-319913DC8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9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94E1-2B64-8782-267C-CAE0B84D4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0DCE-D462-DF89-C5BE-1946E6BFA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BFC2F-FA07-D813-318A-796CFDAA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A880-843E-45AE-B749-A4DCCCF2C99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9F808-3AD5-5251-5785-D5A68353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9D59A-BF7A-15B3-89E5-3BF4D9AB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145-C3B9-4194-881E-319913DC8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7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CBCF9-D7A7-41C9-5F19-FBA67838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9D392-16D5-BD0D-25B7-0333EECDB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B5ABB-85FB-6F2D-9F04-03932CD77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E1B15-B52D-7FFA-A368-EB8EB7FCE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A880-843E-45AE-B749-A4DCCCF2C99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709F0-CE64-81BF-1688-7FB016D7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98CDF-CE05-11B1-45F0-62073437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145-C3B9-4194-881E-319913DC8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2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D8496-0D80-9AD2-1DF7-C5529B6CE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71793-D3E3-17C0-1BB4-C76DCB888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12970-FC90-B379-367F-6E69C33FA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B463E0-0A16-3C8A-7E1B-3800661E8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25243-735D-78CE-F744-16ECB51E7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F319F-116C-64AA-62E5-B862CE4FC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A880-843E-45AE-B749-A4DCCCF2C99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970ED5-8C0C-61FE-9203-AD783B4D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BEC523-84D2-D05B-B08F-6604086A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145-C3B9-4194-881E-319913DC8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5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040A-CB97-42D4-EC48-F61C9C385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2B3F11-10FE-DF60-AEBB-C267A756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A880-843E-45AE-B749-A4DCCCF2C99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AE64B-3D32-5443-B082-D5946FFB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FB921-3500-B856-CB84-B7A71B4C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145-C3B9-4194-881E-319913DC8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4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8AD33-014E-4500-2782-23632B0D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A880-843E-45AE-B749-A4DCCCF2C99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6D9CAB-6B02-C6BB-D49A-652F3191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4786E-D266-2C81-C1B2-9584D1FF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145-C3B9-4194-881E-319913DC8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3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B9799-5B3C-1B86-BA1A-97834891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5C97D-2B2A-E1F4-36B4-18FF42963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9DEF0-25BE-8564-E792-E5370168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1E015-4A7F-2016-FA35-3FF6E2A8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A880-843E-45AE-B749-A4DCCCF2C99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53657-F17B-3EA3-C34B-1B25DA7E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49422-CA80-3895-30F6-9C995E17F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145-C3B9-4194-881E-319913DC8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8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8259-49A8-65A3-D451-AABBB2A4E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79CE9A-C180-6B09-52E4-C0EE14897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FC98C-56C2-D477-184D-CC04C000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00A93-6175-B08B-E4A7-BA4D798A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A880-843E-45AE-B749-A4DCCCF2C99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E17A7-88D0-0B67-A8D6-AEA5A220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3641B-E5A1-785E-D85E-6A8D995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5145-C3B9-4194-881E-319913DC8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7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877884-5135-4C80-7AC0-B3E920510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7C601-6A7F-DE82-7EB8-D0BCE93A0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C5B28-5C60-A9B8-2E60-7FCD9E191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EBA880-843E-45AE-B749-A4DCCCF2C990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F5418-9EBF-EB7F-298B-E08FBE132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B929A-7758-EDDD-966A-BDDC3E99D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6A5145-C3B9-4194-881E-319913DC8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1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publications/i/item/9789289052918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with flowers and wires in his hair&#10;&#10;AI-generated content may be incorrect.">
            <a:extLst>
              <a:ext uri="{FF2B5EF4-FFF2-40B4-BE49-F238E27FC236}">
                <a16:creationId xmlns:a16="http://schemas.microsoft.com/office/drawing/2014/main" id="{9ACF811B-8717-995A-44F9-3C5BDBE5C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" b="-2"/>
          <a:stretch>
            <a:fillRect/>
          </a:stretch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821578-2F82-9E69-5E64-7E2CE238E2A6}"/>
              </a:ext>
            </a:extLst>
          </p:cNvPr>
          <p:cNvSpPr txBox="1"/>
          <p:nvPr/>
        </p:nvSpPr>
        <p:spPr>
          <a:xfrm>
            <a:off x="6922247" y="457200"/>
            <a:ext cx="5825612" cy="2846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DF7E13"/>
                </a:solidFill>
                <a:latin typeface="Harrington" panose="04040505050A02020702" pitchFamily="82" charset="0"/>
                <a:ea typeface="+mj-ea"/>
                <a:cs typeface="Andalus" panose="02020603050405020304" pitchFamily="18" charset="-78"/>
              </a:rPr>
              <a:t>Digital Detox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Harrington" panose="04040505050A02020702" pitchFamily="82" charset="0"/>
                <a:ea typeface="+mj-ea"/>
                <a:cs typeface="Andalus" panose="02020603050405020304" pitchFamily="18" charset="-78"/>
              </a:rPr>
              <a:t>(</a:t>
            </a:r>
            <a:r>
              <a:rPr lang="en-US" sz="5200" b="1" dirty="0">
                <a:solidFill>
                  <a:srgbClr val="428C28"/>
                </a:solidFill>
                <a:latin typeface="Harrington" panose="04040505050A02020702" pitchFamily="82" charset="0"/>
                <a:ea typeface="+mj-ea"/>
                <a:cs typeface="Andalus" panose="02020603050405020304" pitchFamily="18" charset="-78"/>
              </a:rPr>
              <a:t>Back to Nature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Harrington" panose="04040505050A02020702" pitchFamily="82" charset="0"/>
                <a:ea typeface="+mj-ea"/>
                <a:cs typeface="Andalus" panose="02020603050405020304" pitchFamily="18" charset="-78"/>
              </a:rPr>
              <a:t>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B030CF-4A46-6885-5390-0CF21FAED1D0}"/>
              </a:ext>
            </a:extLst>
          </p:cNvPr>
          <p:cNvSpPr txBox="1"/>
          <p:nvPr/>
        </p:nvSpPr>
        <p:spPr>
          <a:xfrm>
            <a:off x="7399428" y="4795897"/>
            <a:ext cx="4792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cs typeface="Dreaming Outloud Script Pro" panose="020F0502020204030204" pitchFamily="66" charset="0"/>
              </a:rPr>
              <a:t>By: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cs typeface="Dreaming Outloud Script Pro" panose="020F0502020204030204" pitchFamily="66" charset="0"/>
              </a:rPr>
              <a:t>Esraa Abdel Daim 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  <a:cs typeface="Dreaming Outloud Script Pro" panose="020F0502020204030204" pitchFamily="66" charset="0"/>
            </a:endParaRPr>
          </a:p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cs typeface="Dreaming Outloud Script Pro" panose="020F0502020204030204" pitchFamily="66" charset="0"/>
              </a:rPr>
              <a:t>Demonstrator of Community Environmental and Occupational Medicine Department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54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th with plants and a circuit board&#10;&#10;AI-generated content may be incorrect.">
            <a:extLst>
              <a:ext uri="{FF2B5EF4-FFF2-40B4-BE49-F238E27FC236}">
                <a16:creationId xmlns:a16="http://schemas.microsoft.com/office/drawing/2014/main" id="{A63DB577-A8B0-1D5B-6781-D5269AF07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0" r="1" b="21736"/>
          <a:stretch>
            <a:fillRect/>
          </a:stretch>
        </p:blipFill>
        <p:spPr>
          <a:xfrm>
            <a:off x="14297" y="-29496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D8D092-9571-4CFC-ABCB-DB2C57D376A3}"/>
              </a:ext>
            </a:extLst>
          </p:cNvPr>
          <p:cNvSpPr txBox="1"/>
          <p:nvPr/>
        </p:nvSpPr>
        <p:spPr>
          <a:xfrm>
            <a:off x="1658360" y="2524125"/>
            <a:ext cx="8903853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Digital Detox in Nature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51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Green time</a:t>
            </a:r>
            <a:r>
              <a:rPr lang="en-US" sz="5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” instead of “</a:t>
            </a:r>
            <a:r>
              <a:rPr lang="en-US" sz="51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screen time</a:t>
            </a:r>
            <a:r>
              <a:rPr lang="en-US" sz="5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”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95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 descr="A bench in a park with trees and a sunny day&#10;&#10;AI-generated content may be incorrect.">
            <a:extLst>
              <a:ext uri="{FF2B5EF4-FFF2-40B4-BE49-F238E27FC236}">
                <a16:creationId xmlns:a16="http://schemas.microsoft.com/office/drawing/2014/main" id="{E7B476BA-31F5-0342-657F-CD1551BA9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3" b="31935"/>
          <a:stretch>
            <a:fillRect/>
          </a:stretch>
        </p:blipFill>
        <p:spPr>
          <a:xfrm>
            <a:off x="5744497" y="10"/>
            <a:ext cx="7244726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6954E-176B-0B68-8F6F-A873CA36AED9}"/>
              </a:ext>
            </a:extLst>
          </p:cNvPr>
          <p:cNvSpPr txBox="1"/>
          <p:nvPr/>
        </p:nvSpPr>
        <p:spPr>
          <a:xfrm>
            <a:off x="102054" y="134826"/>
            <a:ext cx="513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Gill Sans Ultra Bold" panose="020B0A02020104020203" pitchFamily="34" charset="0"/>
              </a:rPr>
              <a:t>Back to Nature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4EB20ED-2847-7594-F98B-CE651C34E68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0" y="1094666"/>
            <a:ext cx="5744497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en-US" altLang="en-US" sz="2800" dirty="0">
                <a:latin typeface="Comic Sans MS" panose="030F0702030302020204" pitchFamily="66" charset="0"/>
              </a:rPr>
              <a:t>The practice of spending time in natural environments to promote physical, mental, and emotional well-being."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F4C85-2349-39C1-413F-EE4014E82CE4}"/>
              </a:ext>
            </a:extLst>
          </p:cNvPr>
          <p:cNvSpPr txBox="1"/>
          <p:nvPr/>
        </p:nvSpPr>
        <p:spPr>
          <a:xfrm>
            <a:off x="199811" y="4137851"/>
            <a:ext cx="7315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Examples: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Forest walks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Beach days without phones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Camping or hiking trips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Stargazing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Nature retreats or eco-lodges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th through a forest&#10;&#10;AI-generated content may be incorrect.">
            <a:extLst>
              <a:ext uri="{FF2B5EF4-FFF2-40B4-BE49-F238E27FC236}">
                <a16:creationId xmlns:a16="http://schemas.microsoft.com/office/drawing/2014/main" id="{42343648-4BF6-F7DD-21BC-779D1A829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4" r="-1" b="27284"/>
          <a:stretch>
            <a:fillRect/>
          </a:stretch>
        </p:blipFill>
        <p:spPr>
          <a:xfrm>
            <a:off x="3882571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4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CBA52FE-8F6D-D6C6-DB77-00607A1DDB51}"/>
              </a:ext>
            </a:extLst>
          </p:cNvPr>
          <p:cNvSpPr txBox="1"/>
          <p:nvPr/>
        </p:nvSpPr>
        <p:spPr>
          <a:xfrm>
            <a:off x="117987" y="2905780"/>
            <a:ext cx="527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20 minutes a day helps</a:t>
            </a:r>
            <a:r>
              <a:rPr lang="en-US" sz="2800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en-US" sz="2800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's head with a tree and a sunset&#10;&#10;AI-generated content may be incorrect.">
            <a:extLst>
              <a:ext uri="{FF2B5EF4-FFF2-40B4-BE49-F238E27FC236}">
                <a16:creationId xmlns:a16="http://schemas.microsoft.com/office/drawing/2014/main" id="{46CDB78A-E6BE-C985-4C28-8CF9787E2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FCBE05-8BC4-8B2A-B988-C7DA13C34275}"/>
              </a:ext>
            </a:extLst>
          </p:cNvPr>
          <p:cNvSpPr txBox="1"/>
          <p:nvPr/>
        </p:nvSpPr>
        <p:spPr>
          <a:xfrm>
            <a:off x="309716" y="294968"/>
            <a:ext cx="7801897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7C80"/>
                </a:solidFill>
                <a:latin typeface="Cooper Black" panose="0208090404030B020404" pitchFamily="18" charset="0"/>
              </a:rPr>
              <a:t>The Role of </a:t>
            </a:r>
            <a:r>
              <a:rPr lang="en-US" sz="36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7C80"/>
                </a:solidFill>
                <a:latin typeface="Cooper Black" panose="0208090404030B020404" pitchFamily="18" charset="0"/>
              </a:rPr>
              <a:t>Nature:</a:t>
            </a:r>
            <a:endParaRPr lang="en-US" sz="36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7C80"/>
              </a:solidFill>
              <a:latin typeface="Cooper Black" panose="0208090404030B020404" pitchFamily="18" charset="0"/>
            </a:endParaRPr>
          </a:p>
          <a:p>
            <a:endParaRPr lang="en-US" sz="2900" dirty="0">
              <a:solidFill>
                <a:schemeClr val="accent6">
                  <a:lumMod val="75000"/>
                </a:schemeClr>
              </a:solidFill>
              <a:latin typeface="Cooper Black" panose="0208090404030B0204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🧠Cognitive Restoration.</a:t>
            </a:r>
          </a:p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(Attention Restoration Theory )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Psychological and Emotional Regulation.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🧭Encouraging Mindfulness and Presence.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👥 Supporting Real-World Social Interaction.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🚶 Behavioral Shift Toward Simplicity and Balance.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's legs in grass with a book in front of the sun&#10;&#10;AI-generated content may be incorrect.">
            <a:extLst>
              <a:ext uri="{FF2B5EF4-FFF2-40B4-BE49-F238E27FC236}">
                <a16:creationId xmlns:a16="http://schemas.microsoft.com/office/drawing/2014/main" id="{3B723672-DDD1-0029-34D7-46484E2B4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0"/>
          <a:stretch>
            <a:fillRect/>
          </a:stretch>
        </p:blipFill>
        <p:spPr>
          <a:xfrm>
            <a:off x="6610340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631D8C-C92B-53BC-B93F-A5C5C31740EA}"/>
              </a:ext>
            </a:extLst>
          </p:cNvPr>
          <p:cNvSpPr txBox="1"/>
          <p:nvPr/>
        </p:nvSpPr>
        <p:spPr>
          <a:xfrm>
            <a:off x="0" y="159757"/>
            <a:ext cx="7760109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  <a:ea typeface="+mj-ea"/>
                <a:cs typeface="+mj-cs"/>
              </a:rPr>
              <a:t>💪 </a:t>
            </a:r>
            <a:r>
              <a:rPr lang="en-US" sz="2800" dirty="0">
                <a:latin typeface="Comic Sans MS" panose="030F0702030302020204" pitchFamily="66" charset="0"/>
              </a:rPr>
              <a:t>Physical Benefits of back to </a:t>
            </a:r>
            <a:r>
              <a:rPr lang="en-US" sz="2800" dirty="0" smtClean="0">
                <a:latin typeface="Comic Sans MS" panose="030F0702030302020204" pitchFamily="66" charset="0"/>
              </a:rPr>
              <a:t>Nature:</a:t>
            </a:r>
            <a:endParaRPr lang="en-US" sz="28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latin typeface="Comic Sans MS" panose="030F0702030302020204" pitchFamily="66" charset="0"/>
            </a:endParaRP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Instead of just focusing on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posture health</a:t>
            </a:r>
            <a:r>
              <a:rPr lang="en-US" sz="2400" dirty="0">
                <a:latin typeface="Comic Sans MS" panose="030F0702030302020204" pitchFamily="66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6F5BBF9-6A32-AFC4-47B7-D0D5DE11A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49" y="2362793"/>
            <a:ext cx="7225609" cy="3843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>
                <a:latin typeface="Comic Sans MS" panose="030F0702030302020204" pitchFamily="66" charset="0"/>
              </a:rPr>
              <a:t>Improved circadian rhythms.</a:t>
            </a:r>
          </a:p>
          <a:p>
            <a:pPr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latin typeface="Comic Sans MS" panose="030F0702030302020204" pitchFamily="66" charset="0"/>
            </a:endParaRPr>
          </a:p>
          <a:p>
            <a:pPr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>
                <a:latin typeface="Comic Sans MS" panose="030F0702030302020204" pitchFamily="66" charset="0"/>
              </a:rPr>
              <a:t>More physical movement (walking, hiking).</a:t>
            </a:r>
          </a:p>
          <a:p>
            <a:pPr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latin typeface="Comic Sans MS" panose="030F0702030302020204" pitchFamily="66" charset="0"/>
            </a:endParaRPr>
          </a:p>
          <a:p>
            <a:pPr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>
                <a:latin typeface="Comic Sans MS" panose="030F0702030302020204" pitchFamily="66" charset="0"/>
              </a:rPr>
              <a:t>Exposure to sunlight → Vitamin D production.</a:t>
            </a:r>
          </a:p>
          <a:p>
            <a:pPr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400" dirty="0">
              <a:latin typeface="Comic Sans MS" panose="030F0702030302020204" pitchFamily="66" charset="0"/>
            </a:endParaRPr>
          </a:p>
          <a:p>
            <a:pPr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dirty="0">
                <a:latin typeface="Comic Sans MS" panose="030F0702030302020204" pitchFamily="66" charset="0"/>
              </a:rPr>
              <a:t>Enhanced lung function from cleaner air.</a:t>
            </a:r>
          </a:p>
        </p:txBody>
      </p:sp>
    </p:spTree>
    <p:extLst>
      <p:ext uri="{BB962C8B-B14F-4D97-AF65-F5344CB8AC3E}">
        <p14:creationId xmlns:p14="http://schemas.microsoft.com/office/powerpoint/2010/main" val="6755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6E9D77-03BC-9A59-6864-9A539ADE0C0B}"/>
              </a:ext>
            </a:extLst>
          </p:cNvPr>
          <p:cNvSpPr txBox="1"/>
          <p:nvPr/>
        </p:nvSpPr>
        <p:spPr>
          <a:xfrm>
            <a:off x="285846" y="3835421"/>
            <a:ext cx="66072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Aim:</a:t>
            </a:r>
          </a:p>
          <a:p>
            <a:r>
              <a:rPr lang="en-US" dirty="0"/>
              <a:t> </a:t>
            </a:r>
            <a:r>
              <a:rPr lang="en-US" sz="2400" dirty="0">
                <a:latin typeface="Comic Sans MS" panose="030F0702030302020204" pitchFamily="66" charset="0"/>
              </a:rPr>
              <a:t>to support cities in planning and maintaining green spaces that promote physical, mental, and social well-being</a:t>
            </a:r>
          </a:p>
        </p:txBody>
      </p:sp>
      <p:pic>
        <p:nvPicPr>
          <p:cNvPr id="5" name="Picture 4" descr="A brochure of a green field with buildings in the background&#10;&#10;AI-generated content may be incorrect.">
            <a:extLst>
              <a:ext uri="{FF2B5EF4-FFF2-40B4-BE49-F238E27FC236}">
                <a16:creationId xmlns:a16="http://schemas.microsoft.com/office/drawing/2014/main" id="{AF3248D8-C448-23A7-A840-4484046E0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69" y="504970"/>
            <a:ext cx="4836051" cy="6258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B8E85E-B0F1-209E-EBF7-4CAC51291783}"/>
              </a:ext>
            </a:extLst>
          </p:cNvPr>
          <p:cNvSpPr txBox="1"/>
          <p:nvPr/>
        </p:nvSpPr>
        <p:spPr>
          <a:xfrm>
            <a:off x="176979" y="0"/>
            <a:ext cx="97634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  <a:latin typeface="Cooper Black" panose="0208090404030B020404" pitchFamily="18" charset="0"/>
              </a:rPr>
              <a:t>WHO Urban Green Space Guidelines:</a:t>
            </a: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doni MT Black" panose="02070A030806060202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82BE6F-D9F4-51D3-956A-BD595E535200}"/>
              </a:ext>
            </a:extLst>
          </p:cNvPr>
          <p:cNvSpPr txBox="1"/>
          <p:nvPr/>
        </p:nvSpPr>
        <p:spPr>
          <a:xfrm>
            <a:off x="176980" y="1710813"/>
            <a:ext cx="66072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WHO recognizes urban green spaces as essential to public health.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BADEC4-F070-F514-4F26-F7DC0EF546DD}"/>
              </a:ext>
            </a:extLst>
          </p:cNvPr>
          <p:cNvSpPr txBox="1"/>
          <p:nvPr/>
        </p:nvSpPr>
        <p:spPr>
          <a:xfrm>
            <a:off x="383456" y="225415"/>
            <a:ext cx="10471355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🌿 </a:t>
            </a:r>
            <a:r>
              <a:rPr lang="en-US" sz="2900" dirty="0">
                <a:solidFill>
                  <a:schemeClr val="accent6"/>
                </a:solidFill>
                <a:latin typeface="Cooper Black" panose="0208090404030B020404" pitchFamily="18" charset="0"/>
              </a:rPr>
              <a:t>Key Recommendations: </a:t>
            </a:r>
          </a:p>
          <a:p>
            <a:endParaRPr lang="en-US" dirty="0"/>
          </a:p>
          <a:p>
            <a:r>
              <a:rPr lang="en-US" dirty="0"/>
              <a:t>1. 🔲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Accessibility:</a:t>
            </a:r>
            <a:r>
              <a:rPr lang="en-US" sz="2400" dirty="0">
                <a:latin typeface="Comic Sans MS" panose="030F0702030302020204" pitchFamily="66" charset="0"/>
              </a:rPr>
              <a:t/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green space within 300 meters (about a 5-minute walk) from their home.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2. 🏞️ </a:t>
            </a:r>
            <a:r>
              <a:rPr lang="en-US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Quality &amp; Safety: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Green spaces should be clean, safe, and welcoming for all ages and abilities.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3. 🌳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Health Equity: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Urban green space planning must consider vulnerable populations (children, elderly, low-income groups) to reduce health disparities.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4. 🌍 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Environmental Impact:</a:t>
            </a:r>
            <a:b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Green spaces support urban biodiversity, reduce air pollution, mitigate heat island effects, and improve water management.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5. 🤝 </a:t>
            </a:r>
            <a:r>
              <a:rPr lang="en-US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Social &amp; Community Benefits:</a:t>
            </a:r>
            <a:br>
              <a:rPr lang="en-US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Green spaces foster social interaction, promote active lifestyles, and reduce stress and mental fatigue.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211C2E-2767-5DBE-5B23-7E2D5EFD4E7C}"/>
              </a:ext>
            </a:extLst>
          </p:cNvPr>
          <p:cNvSpPr txBox="1"/>
          <p:nvPr/>
        </p:nvSpPr>
        <p:spPr>
          <a:xfrm>
            <a:off x="0" y="191729"/>
            <a:ext cx="901787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The Role of Culture in Digital Habits:</a:t>
            </a: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  <a:latin typeface="Cooper Black" panose="0208090404030B020404" pitchFamily="18" charset="0"/>
            </a:endParaRP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  <a:latin typeface="Cooper Black" panose="0208090404030B0204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Cultural differences in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screen usage </a:t>
            </a:r>
            <a:r>
              <a:rPr lang="en-US" sz="2400" dirty="0">
                <a:latin typeface="Comic Sans MS" panose="030F0702030302020204" pitchFamily="66" charset="0"/>
              </a:rPr>
              <a:t>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nature exposure.</a:t>
            </a:r>
          </a:p>
          <a:p>
            <a:pPr lvl="1"/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Digital overload is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higher </a:t>
            </a:r>
            <a:r>
              <a:rPr lang="en-US" sz="2400" dirty="0">
                <a:latin typeface="Comic Sans MS" panose="030F0702030302020204" pitchFamily="66" charset="0"/>
              </a:rPr>
              <a:t>in urbanized, high-income</a:t>
            </a:r>
          </a:p>
          <a:p>
            <a:pPr lvl="1"/>
            <a:r>
              <a:rPr lang="en-US" sz="2400" dirty="0">
                <a:latin typeface="Comic Sans MS" panose="030F0702030302020204" pitchFamily="66" charset="0"/>
              </a:rPr>
              <a:t> regions.</a:t>
            </a:r>
          </a:p>
          <a:p>
            <a:pPr lvl="1"/>
            <a:endParaRPr lang="en-US" sz="2400" dirty="0"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Some traditional cultures naturally practice “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digital detox</a:t>
            </a:r>
            <a:r>
              <a:rPr lang="en-US" sz="2400" dirty="0">
                <a:latin typeface="Comic Sans MS" panose="030F0702030302020204" pitchFamily="66" charset="0"/>
              </a:rPr>
              <a:t>” through religious or nature-based rituals.</a:t>
            </a:r>
          </a:p>
          <a:p>
            <a:endParaRPr lang="en-US" dirty="0"/>
          </a:p>
        </p:txBody>
      </p:sp>
      <p:pic>
        <p:nvPicPr>
          <p:cNvPr id="4" name="Picture 3" descr="A group of hands holding each other&#10;&#10;AI-generated content may be incorrect.">
            <a:extLst>
              <a:ext uri="{FF2B5EF4-FFF2-40B4-BE49-F238E27FC236}">
                <a16:creationId xmlns:a16="http://schemas.microsoft.com/office/drawing/2014/main" id="{7793D7A9-9711-7E6C-37A3-961369B7E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714" y="1310959"/>
            <a:ext cx="3837286" cy="385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D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next to a cell phone&#10;&#10;AI-generated content may be incorrect.">
            <a:extLst>
              <a:ext uri="{FF2B5EF4-FFF2-40B4-BE49-F238E27FC236}">
                <a16:creationId xmlns:a16="http://schemas.microsoft.com/office/drawing/2014/main" id="{16873D29-E454-29C8-5644-448EA0162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292" y="0"/>
            <a:ext cx="668541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E2B610-9913-1167-24B8-2357ECED92F2}"/>
              </a:ext>
            </a:extLst>
          </p:cNvPr>
          <p:cNvSpPr txBox="1"/>
          <p:nvPr/>
        </p:nvSpPr>
        <p:spPr>
          <a:xfrm>
            <a:off x="3619204" y="197442"/>
            <a:ext cx="7963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How Can We Practice</a:t>
            </a:r>
          </a:p>
        </p:txBody>
      </p:sp>
    </p:spTree>
    <p:extLst>
      <p:ext uri="{BB962C8B-B14F-4D97-AF65-F5344CB8AC3E}">
        <p14:creationId xmlns:p14="http://schemas.microsoft.com/office/powerpoint/2010/main" val="13925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F725C9-DEF9-182A-C5D7-7EB29F83CD3F}"/>
              </a:ext>
            </a:extLst>
          </p:cNvPr>
          <p:cNvSpPr txBox="1"/>
          <p:nvPr/>
        </p:nvSpPr>
        <p:spPr>
          <a:xfrm>
            <a:off x="116136" y="113306"/>
            <a:ext cx="93274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Bernard MT Condensed" panose="020508060609050204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How Can We Practice Digital </a:t>
            </a:r>
            <a:r>
              <a:rPr lang="en-US" sz="4000" dirty="0" smtClean="0">
                <a:solidFill>
                  <a:srgbClr val="00B050"/>
                </a:solidFill>
                <a:latin typeface="Bernard MT Condensed" panose="020508060609050204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Detox?</a:t>
            </a:r>
            <a:endParaRPr lang="en-US" sz="4000" dirty="0">
              <a:solidFill>
                <a:srgbClr val="00B050"/>
              </a:solidFill>
              <a:latin typeface="Bernard MT Condensed" panose="02050806060905020404" pitchFamily="18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</p:txBody>
      </p:sp>
      <p:pic>
        <p:nvPicPr>
          <p:cNvPr id="4" name="Picture 3" descr="A black and white image of a dinosaur and a cactus&#10;&#10;AI-generated content may be incorrect.">
            <a:extLst>
              <a:ext uri="{FF2B5EF4-FFF2-40B4-BE49-F238E27FC236}">
                <a16:creationId xmlns:a16="http://schemas.microsoft.com/office/drawing/2014/main" id="{658A2EC1-A07E-0F4D-D21F-635688449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4634"/>
            <a:ext cx="12192000" cy="3673366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C3B5A9B-128A-5E0B-AA5C-27A658E1513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51503" y="1098192"/>
            <a:ext cx="1148899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latin typeface="Comic Sans MS" panose="030F0702030302020204" pitchFamily="66" charset="0"/>
              </a:rPr>
              <a:t>Set a </a:t>
            </a:r>
            <a:r>
              <a:rPr lang="en-US" alt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screen-time</a:t>
            </a:r>
            <a:r>
              <a:rPr lang="en-US" altLang="en-US" sz="2800" dirty="0">
                <a:latin typeface="Comic Sans MS" panose="030F0702030302020204" pitchFamily="66" charset="0"/>
              </a:rPr>
              <a:t> limit each day.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800" dirty="0"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latin typeface="Comic Sans MS" panose="030F0702030302020204" pitchFamily="66" charset="0"/>
              </a:rPr>
              <a:t>Have “</a:t>
            </a:r>
            <a:r>
              <a:rPr lang="en-US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no </a:t>
            </a:r>
            <a:r>
              <a:rPr lang="en-US" altLang="en-US" sz="2800" dirty="0">
                <a:latin typeface="Comic Sans MS" panose="030F0702030302020204" pitchFamily="66" charset="0"/>
              </a:rPr>
              <a:t>phone” hours (e.g., before bed).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800" dirty="0"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latin typeface="Comic Sans MS" panose="030F0702030302020204" pitchFamily="66" charset="0"/>
              </a:rPr>
              <a:t>Turn off notification.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800" dirty="0">
              <a:latin typeface="Comic Sans MS" panose="030F0702030302020204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>
                <a:latin typeface="Comic Sans MS" panose="030F0702030302020204" pitchFamily="66" charset="0"/>
              </a:rPr>
              <a:t>Spend at least 30 minutes in </a:t>
            </a:r>
            <a:r>
              <a:rPr lang="en-US" alt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nature</a:t>
            </a:r>
            <a:r>
              <a:rPr lang="en-US" altLang="en-US" sz="2800" dirty="0">
                <a:latin typeface="Comic Sans MS" panose="030F0702030302020204" pitchFamily="66" charset="0"/>
              </a:rPr>
              <a:t> daily.</a:t>
            </a:r>
          </a:p>
        </p:txBody>
      </p:sp>
      <p:pic>
        <p:nvPicPr>
          <p:cNvPr id="7" name="Picture 6" descr="A green and grey switch with a camera and a book&#10;&#10;AI-generated content may be incorrect.">
            <a:extLst>
              <a:ext uri="{FF2B5EF4-FFF2-40B4-BE49-F238E27FC236}">
                <a16:creationId xmlns:a16="http://schemas.microsoft.com/office/drawing/2014/main" id="{3A7F1A16-8511-F883-7232-90DB4E566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8" t="19155" r="22567" b="21839"/>
          <a:stretch>
            <a:fillRect/>
          </a:stretch>
        </p:blipFill>
        <p:spPr>
          <a:xfrm>
            <a:off x="8770882" y="-171"/>
            <a:ext cx="3421118" cy="404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4914C1-C6AB-E91D-8948-D26E72A11BC5}"/>
              </a:ext>
            </a:extLst>
          </p:cNvPr>
          <p:cNvSpPr txBox="1"/>
          <p:nvPr/>
        </p:nvSpPr>
        <p:spPr>
          <a:xfrm>
            <a:off x="619432" y="324465"/>
            <a:ext cx="862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5A5B1-3ECF-3299-AE8C-662BB9F1C2EE}"/>
              </a:ext>
            </a:extLst>
          </p:cNvPr>
          <p:cNvSpPr txBox="1"/>
          <p:nvPr/>
        </p:nvSpPr>
        <p:spPr>
          <a:xfrm>
            <a:off x="4916" y="1854938"/>
            <a:ext cx="733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We check our phones hundreds of times a day.</a:t>
            </a:r>
          </a:p>
        </p:txBody>
      </p:sp>
      <p:pic>
        <p:nvPicPr>
          <p:cNvPr id="20" name="Picture 19" descr="A person typing on a computer&#10;&#10;AI-generated content may be incorrect.">
            <a:extLst>
              <a:ext uri="{FF2B5EF4-FFF2-40B4-BE49-F238E27FC236}">
                <a16:creationId xmlns:a16="http://schemas.microsoft.com/office/drawing/2014/main" id="{9FCFDA4F-FD01-23F7-3AF7-CCC908AEA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698" y="0"/>
            <a:ext cx="4807974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A11C77-D145-B3FC-2745-DFA13FF6E480}"/>
              </a:ext>
            </a:extLst>
          </p:cNvPr>
          <p:cNvSpPr txBox="1"/>
          <p:nvPr/>
        </p:nvSpPr>
        <p:spPr>
          <a:xfrm>
            <a:off x="0" y="5297962"/>
            <a:ext cx="7339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omic Sans MS" panose="030F0702030302020204" pitchFamily="66" charset="0"/>
              </a:rPr>
              <a:t>But this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digital overload </a:t>
            </a:r>
            <a:r>
              <a:rPr lang="en-US" sz="2400" dirty="0">
                <a:latin typeface="Comic Sans MS" panose="030F0702030302020204" pitchFamily="66" charset="0"/>
              </a:rPr>
              <a:t>has serious effects on our mental and physical well-being.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09F6CF-A6ED-5824-80C5-E4FC6DD10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998112"/>
            <a:ext cx="68580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dirty="0">
                <a:latin typeface="Comic Sans MS" panose="030F0702030302020204" pitchFamily="66" charset="0"/>
              </a:rPr>
              <a:t>The 21st century is characterized by digital saturation, with average </a:t>
            </a:r>
            <a:r>
              <a:rPr lang="en-US" altLang="en-US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screen times exceeding 6–8 hours/day globally.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A2564-75DD-4A6A-C181-541641F00F30}"/>
              </a:ext>
            </a:extLst>
          </p:cNvPr>
          <p:cNvSpPr txBox="1"/>
          <p:nvPr/>
        </p:nvSpPr>
        <p:spPr>
          <a:xfrm>
            <a:off x="-1" y="605929"/>
            <a:ext cx="809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In today’s world, we are constantly connected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42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eaves in front of a blurred forest background">
            <a:extLst>
              <a:ext uri="{FF2B5EF4-FFF2-40B4-BE49-F238E27FC236}">
                <a16:creationId xmlns:a16="http://schemas.microsoft.com/office/drawing/2014/main" id="{6C42B640-4D29-FF1A-6E8C-1ED58161C6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02" r="1081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08E2D1-AB9D-67C0-74DF-B1F04421409B}"/>
              </a:ext>
            </a:extLst>
          </p:cNvPr>
          <p:cNvSpPr txBox="1"/>
          <p:nvPr/>
        </p:nvSpPr>
        <p:spPr>
          <a:xfrm>
            <a:off x="6263148" y="247272"/>
            <a:ext cx="8831443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Imprint MT Shadow" panose="04020605060303030202" pitchFamily="82" charset="0"/>
              </a:rPr>
              <a:t>Nature Is Everywhere: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53B8B6C-A15F-F9E3-09C6-DE8F03EC8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148" y="1691640"/>
            <a:ext cx="6263640" cy="42872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latin typeface="Comic Sans MS" panose="030F0702030302020204" pitchFamily="66" charset="0"/>
              </a:rPr>
              <a:t>You don’t need a forest — a balcony, garden, or nearby park is enough.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DF4C40-CC04-6895-683F-963CE0BC5F3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094475" y="3504367"/>
            <a:ext cx="6370321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altLang="en-US" sz="2800" dirty="0">
                <a:latin typeface="Comic Sans MS" panose="030F0702030302020204" pitchFamily="66" charset="0"/>
              </a:rPr>
              <a:t>Even looking at plants or nature photos can help.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icken wire close-up">
            <a:extLst>
              <a:ext uri="{FF2B5EF4-FFF2-40B4-BE49-F238E27FC236}">
                <a16:creationId xmlns:a16="http://schemas.microsoft.com/office/drawing/2014/main" id="{DAE323D4-FD2E-21FB-C230-6B46952805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6" r="4776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064C9A-C8DE-D6FB-7858-B028815BE54D}"/>
              </a:ext>
            </a:extLst>
          </p:cNvPr>
          <p:cNvSpPr txBox="1"/>
          <p:nvPr/>
        </p:nvSpPr>
        <p:spPr>
          <a:xfrm>
            <a:off x="5943600" y="1756915"/>
            <a:ext cx="6304345" cy="48651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16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Urbanization and lack of green spaces.</a:t>
            </a: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omic Sans MS" panose="030F0702030302020204" pitchFamily="66" charset="0"/>
            </a:endParaRP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Work and study tech-dependency.</a:t>
            </a: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omic Sans MS" panose="030F0702030302020204" pitchFamily="66" charset="0"/>
            </a:endParaRP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Socioeconomic inequality in nature access.</a:t>
            </a: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omic Sans MS" panose="030F0702030302020204" pitchFamily="66" charset="0"/>
            </a:endParaRPr>
          </a:p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 panose="030F0702030302020204" pitchFamily="66" charset="0"/>
              </a:rPr>
              <a:t>Psychological resistance: "Digital fear of disconnection.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C3ABD-FD6B-DE41-B4D1-3346C506883B}"/>
              </a:ext>
            </a:extLst>
          </p:cNvPr>
          <p:cNvSpPr txBox="1"/>
          <p:nvPr/>
        </p:nvSpPr>
        <p:spPr>
          <a:xfrm>
            <a:off x="5715601" y="226737"/>
            <a:ext cx="6532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Eras Bold ITC" panose="020B0907030504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Barriers to Digital Detox and Nature Access:</a:t>
            </a:r>
          </a:p>
          <a:p>
            <a:pPr algn="ctr"/>
            <a:endParaRPr lang="en-US" sz="36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150E0-5D30-F055-3BF0-880F6EF4C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2" r="1" b="22691"/>
          <a:stretch>
            <a:fillRect/>
          </a:stretch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A636CD-E153-CA60-0268-CFA210C69D8E}"/>
              </a:ext>
            </a:extLst>
          </p:cNvPr>
          <p:cNvSpPr txBox="1"/>
          <p:nvPr/>
        </p:nvSpPr>
        <p:spPr>
          <a:xfrm>
            <a:off x="-3" y="2580807"/>
            <a:ext cx="4414348" cy="2640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Imprint MT Shadow" panose="04020605060303030202" pitchFamily="82" charset="0"/>
                <a:ea typeface="+mj-ea"/>
                <a:cs typeface="+mj-cs"/>
              </a:rPr>
              <a:t>Healthy tech use includes pauses, </a:t>
            </a:r>
            <a:r>
              <a:rPr lang="en-US" sz="3600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  <a:ea typeface="+mj-ea"/>
                <a:cs typeface="+mj-cs"/>
              </a:rPr>
              <a:t>not total withdrawal.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Imprint MT Shadow" panose="04020605060303030202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35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E85DFFE-C3E0-4030-AE7F-A60F0A82A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een plant with a light shining through it&#10;&#10;AI-generated content may be incorrect.">
            <a:extLst>
              <a:ext uri="{FF2B5EF4-FFF2-40B4-BE49-F238E27FC236}">
                <a16:creationId xmlns:a16="http://schemas.microsoft.com/office/drawing/2014/main" id="{62D0981F-EDDC-19A1-B03F-3EC6AABAE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t="17902" r="-838" b="25333"/>
          <a:stretch>
            <a:fillRect/>
          </a:stretch>
        </p:blipFill>
        <p:spPr>
          <a:xfrm>
            <a:off x="2350082" y="1335584"/>
            <a:ext cx="7488788" cy="5467491"/>
          </a:xfrm>
          <a:custGeom>
            <a:avLst/>
            <a:gdLst/>
            <a:ahLst/>
            <a:cxnLst/>
            <a:rect l="l" t="t" r="r" b="b"/>
            <a:pathLst>
              <a:path w="8279548" h="6044817">
                <a:moveTo>
                  <a:pt x="8670" y="3353401"/>
                </a:moveTo>
                <a:lnTo>
                  <a:pt x="9145" y="3371492"/>
                </a:lnTo>
                <a:cubicBezTo>
                  <a:pt x="9699" y="3387565"/>
                  <a:pt x="10447" y="3405952"/>
                  <a:pt x="11359" y="3425479"/>
                </a:cubicBezTo>
                <a:lnTo>
                  <a:pt x="12840" y="3453616"/>
                </a:lnTo>
                <a:lnTo>
                  <a:pt x="10088" y="3453505"/>
                </a:lnTo>
                <a:cubicBezTo>
                  <a:pt x="-1786" y="3446192"/>
                  <a:pt x="-2668" y="3413238"/>
                  <a:pt x="4780" y="3369666"/>
                </a:cubicBezTo>
                <a:close/>
                <a:moveTo>
                  <a:pt x="8372" y="3312218"/>
                </a:moveTo>
                <a:cubicBezTo>
                  <a:pt x="8874" y="3309151"/>
                  <a:pt x="9584" y="3310642"/>
                  <a:pt x="10474" y="3315559"/>
                </a:cubicBezTo>
                <a:lnTo>
                  <a:pt x="13062" y="3335036"/>
                </a:lnTo>
                <a:lnTo>
                  <a:pt x="8670" y="3353401"/>
                </a:lnTo>
                <a:lnTo>
                  <a:pt x="8092" y="3331389"/>
                </a:lnTo>
                <a:cubicBezTo>
                  <a:pt x="7953" y="3321118"/>
                  <a:pt x="8037" y="3314336"/>
                  <a:pt x="8372" y="3312218"/>
                </a:cubicBezTo>
                <a:close/>
                <a:moveTo>
                  <a:pt x="7241326" y="1569777"/>
                </a:moveTo>
                <a:cubicBezTo>
                  <a:pt x="7223035" y="1582267"/>
                  <a:pt x="7204746" y="1594758"/>
                  <a:pt x="7186456" y="1607248"/>
                </a:cubicBezTo>
                <a:cubicBezTo>
                  <a:pt x="7196717" y="1604126"/>
                  <a:pt x="7207869" y="1601003"/>
                  <a:pt x="7218575" y="1597880"/>
                </a:cubicBezTo>
                <a:cubicBezTo>
                  <a:pt x="7227497" y="1590296"/>
                  <a:pt x="7236865" y="1583160"/>
                  <a:pt x="7245787" y="1575129"/>
                </a:cubicBezTo>
                <a:cubicBezTo>
                  <a:pt x="7244449" y="1573345"/>
                  <a:pt x="7242665" y="1571561"/>
                  <a:pt x="7241326" y="1569777"/>
                </a:cubicBezTo>
                <a:close/>
                <a:moveTo>
                  <a:pt x="6913001" y="943907"/>
                </a:moveTo>
                <a:cubicBezTo>
                  <a:pt x="6803262" y="1018851"/>
                  <a:pt x="6693523" y="1094241"/>
                  <a:pt x="6583784" y="1169185"/>
                </a:cubicBezTo>
                <a:cubicBezTo>
                  <a:pt x="6585569" y="1170969"/>
                  <a:pt x="6586907" y="1172754"/>
                  <a:pt x="6588692" y="1174538"/>
                </a:cubicBezTo>
                <a:cubicBezTo>
                  <a:pt x="6709136" y="1111193"/>
                  <a:pt x="6822890" y="1040710"/>
                  <a:pt x="6913001" y="943907"/>
                </a:cubicBezTo>
                <a:close/>
                <a:moveTo>
                  <a:pt x="7619780" y="253"/>
                </a:moveTo>
                <a:cubicBezTo>
                  <a:pt x="7623962" y="-472"/>
                  <a:pt x="7628088" y="197"/>
                  <a:pt x="7631657" y="4435"/>
                </a:cubicBezTo>
                <a:cubicBezTo>
                  <a:pt x="7637902" y="11572"/>
                  <a:pt x="7632550" y="20049"/>
                  <a:pt x="7628088" y="26294"/>
                </a:cubicBezTo>
                <a:cubicBezTo>
                  <a:pt x="7620059" y="37446"/>
                  <a:pt x="7612921" y="48152"/>
                  <a:pt x="7609799" y="61535"/>
                </a:cubicBezTo>
                <a:cubicBezTo>
                  <a:pt x="7607569" y="70457"/>
                  <a:pt x="7605337" y="80271"/>
                  <a:pt x="7611583" y="86962"/>
                </a:cubicBezTo>
                <a:cubicBezTo>
                  <a:pt x="7637456" y="115512"/>
                  <a:pt x="7618720" y="128895"/>
                  <a:pt x="7596416" y="144062"/>
                </a:cubicBezTo>
                <a:cubicBezTo>
                  <a:pt x="7565636" y="164583"/>
                  <a:pt x="7553591" y="194916"/>
                  <a:pt x="7560728" y="231050"/>
                </a:cubicBezTo>
                <a:cubicBezTo>
                  <a:pt x="7563405" y="245772"/>
                  <a:pt x="7561621" y="254693"/>
                  <a:pt x="7543330" y="254247"/>
                </a:cubicBezTo>
                <a:cubicBezTo>
                  <a:pt x="7536194" y="254247"/>
                  <a:pt x="7534409" y="259155"/>
                  <a:pt x="7531732" y="264507"/>
                </a:cubicBezTo>
                <a:cubicBezTo>
                  <a:pt x="7474633" y="390752"/>
                  <a:pt x="7392105" y="501383"/>
                  <a:pt x="7295303" y="603092"/>
                </a:cubicBezTo>
                <a:cubicBezTo>
                  <a:pt x="7216791" y="685620"/>
                  <a:pt x="7130248" y="760117"/>
                  <a:pt x="7040584" y="832385"/>
                </a:cubicBezTo>
                <a:cubicBezTo>
                  <a:pt x="7037908" y="834615"/>
                  <a:pt x="7035231" y="837291"/>
                  <a:pt x="7033892" y="841752"/>
                </a:cubicBezTo>
                <a:cubicBezTo>
                  <a:pt x="7076271" y="832831"/>
                  <a:pt x="7112851" y="814540"/>
                  <a:pt x="7148093" y="794021"/>
                </a:cubicBezTo>
                <a:cubicBezTo>
                  <a:pt x="7241772" y="739597"/>
                  <a:pt x="7320730" y="669114"/>
                  <a:pt x="7400581" y="599969"/>
                </a:cubicBezTo>
                <a:cubicBezTo>
                  <a:pt x="7449206" y="557591"/>
                  <a:pt x="7499167" y="516550"/>
                  <a:pt x="7552699" y="479079"/>
                </a:cubicBezTo>
                <a:cubicBezTo>
                  <a:pt x="7561621" y="472833"/>
                  <a:pt x="7567866" y="464803"/>
                  <a:pt x="7574111" y="456774"/>
                </a:cubicBezTo>
                <a:cubicBezTo>
                  <a:pt x="7577680" y="452313"/>
                  <a:pt x="7582140" y="448298"/>
                  <a:pt x="7589278" y="450083"/>
                </a:cubicBezTo>
                <a:cubicBezTo>
                  <a:pt x="7598201" y="452313"/>
                  <a:pt x="7599092" y="459004"/>
                  <a:pt x="7599985" y="465696"/>
                </a:cubicBezTo>
                <a:cubicBezTo>
                  <a:pt x="7602661" y="487108"/>
                  <a:pt x="7596862" y="506290"/>
                  <a:pt x="7585709" y="524580"/>
                </a:cubicBezTo>
                <a:cubicBezTo>
                  <a:pt x="7556713" y="571419"/>
                  <a:pt x="7513889" y="607553"/>
                  <a:pt x="7469725" y="641903"/>
                </a:cubicBezTo>
                <a:cubicBezTo>
                  <a:pt x="7412626" y="686066"/>
                  <a:pt x="7357310" y="732014"/>
                  <a:pt x="7306902" y="782422"/>
                </a:cubicBezTo>
                <a:cubicBezTo>
                  <a:pt x="7303333" y="785991"/>
                  <a:pt x="7296642" y="788221"/>
                  <a:pt x="7298872" y="798481"/>
                </a:cubicBezTo>
                <a:cubicBezTo>
                  <a:pt x="7330544" y="774838"/>
                  <a:pt x="7360433" y="751642"/>
                  <a:pt x="7390767" y="729336"/>
                </a:cubicBezTo>
                <a:cubicBezTo>
                  <a:pt x="7420655" y="707032"/>
                  <a:pt x="7450990" y="684727"/>
                  <a:pt x="7480878" y="662869"/>
                </a:cubicBezTo>
                <a:cubicBezTo>
                  <a:pt x="7488016" y="657516"/>
                  <a:pt x="7495599" y="649932"/>
                  <a:pt x="7505859" y="656624"/>
                </a:cubicBezTo>
                <a:cubicBezTo>
                  <a:pt x="7516565" y="663315"/>
                  <a:pt x="7515227" y="674467"/>
                  <a:pt x="7512550" y="683389"/>
                </a:cubicBezTo>
                <a:cubicBezTo>
                  <a:pt x="7504075" y="709708"/>
                  <a:pt x="7489353" y="732905"/>
                  <a:pt x="7469725" y="753426"/>
                </a:cubicBezTo>
                <a:cubicBezTo>
                  <a:pt x="7402812" y="821232"/>
                  <a:pt x="7325638" y="879670"/>
                  <a:pt x="7253816" y="943015"/>
                </a:cubicBezTo>
                <a:cubicBezTo>
                  <a:pt x="7215006" y="977365"/>
                  <a:pt x="7179319" y="1013945"/>
                  <a:pt x="7145415" y="1051862"/>
                </a:cubicBezTo>
                <a:cubicBezTo>
                  <a:pt x="7137832" y="1060338"/>
                  <a:pt x="7138279" y="1068368"/>
                  <a:pt x="7140509" y="1078182"/>
                </a:cubicBezTo>
                <a:cubicBezTo>
                  <a:pt x="7149430" y="1117885"/>
                  <a:pt x="7135602" y="1131267"/>
                  <a:pt x="7090992" y="1123684"/>
                </a:cubicBezTo>
                <a:cubicBezTo>
                  <a:pt x="7077164" y="1121452"/>
                  <a:pt x="7067796" y="1123684"/>
                  <a:pt x="7059320" y="1133051"/>
                </a:cubicBezTo>
                <a:cubicBezTo>
                  <a:pt x="6956718" y="1249035"/>
                  <a:pt x="6835381" y="1346730"/>
                  <a:pt x="6702891" y="1433718"/>
                </a:cubicBezTo>
                <a:cubicBezTo>
                  <a:pt x="6648914" y="1468959"/>
                  <a:pt x="6593152" y="1502417"/>
                  <a:pt x="6536499" y="1533643"/>
                </a:cubicBezTo>
                <a:cubicBezTo>
                  <a:pt x="6536499" y="1535873"/>
                  <a:pt x="6536499" y="1538551"/>
                  <a:pt x="6536499" y="1540781"/>
                </a:cubicBezTo>
                <a:cubicBezTo>
                  <a:pt x="6536945" y="1543903"/>
                  <a:pt x="6537391" y="1545687"/>
                  <a:pt x="6537836" y="1548365"/>
                </a:cubicBezTo>
                <a:cubicBezTo>
                  <a:pt x="6617688" y="1500186"/>
                  <a:pt x="6696646" y="1450670"/>
                  <a:pt x="6773821" y="1398477"/>
                </a:cubicBezTo>
                <a:cubicBezTo>
                  <a:pt x="6983038" y="1257066"/>
                  <a:pt x="7182888" y="1105393"/>
                  <a:pt x="7385860" y="957290"/>
                </a:cubicBezTo>
                <a:cubicBezTo>
                  <a:pt x="7454112" y="907327"/>
                  <a:pt x="7508089" y="843536"/>
                  <a:pt x="7569650" y="787329"/>
                </a:cubicBezTo>
                <a:cubicBezTo>
                  <a:pt x="7610691" y="749857"/>
                  <a:pt x="7649948" y="710601"/>
                  <a:pt x="7697679" y="679821"/>
                </a:cubicBezTo>
                <a:cubicBezTo>
                  <a:pt x="7717307" y="667330"/>
                  <a:pt x="7737827" y="656177"/>
                  <a:pt x="7764147" y="659300"/>
                </a:cubicBezTo>
                <a:cubicBezTo>
                  <a:pt x="7774407" y="660639"/>
                  <a:pt x="7786005" y="663315"/>
                  <a:pt x="7789574" y="674913"/>
                </a:cubicBezTo>
                <a:cubicBezTo>
                  <a:pt x="7792698" y="686512"/>
                  <a:pt x="7783329" y="691865"/>
                  <a:pt x="7774853" y="696771"/>
                </a:cubicBezTo>
                <a:cubicBezTo>
                  <a:pt x="7772623" y="698110"/>
                  <a:pt x="7770392" y="699895"/>
                  <a:pt x="7768162" y="699895"/>
                </a:cubicBezTo>
                <a:cubicBezTo>
                  <a:pt x="7725783" y="702571"/>
                  <a:pt x="7715969" y="736474"/>
                  <a:pt x="7695894" y="761010"/>
                </a:cubicBezTo>
                <a:cubicBezTo>
                  <a:pt x="7689649" y="768593"/>
                  <a:pt x="7689203" y="776177"/>
                  <a:pt x="7695894" y="785098"/>
                </a:cubicBezTo>
                <a:cubicBezTo>
                  <a:pt x="7707940" y="801157"/>
                  <a:pt x="7699463" y="808295"/>
                  <a:pt x="7683404" y="812756"/>
                </a:cubicBezTo>
                <a:cubicBezTo>
                  <a:pt x="7667345" y="817217"/>
                  <a:pt x="7649948" y="818555"/>
                  <a:pt x="7632550" y="828816"/>
                </a:cubicBezTo>
                <a:cubicBezTo>
                  <a:pt x="7660207" y="837291"/>
                  <a:pt x="7679389" y="828370"/>
                  <a:pt x="7697233" y="817217"/>
                </a:cubicBezTo>
                <a:cubicBezTo>
                  <a:pt x="7737382" y="792682"/>
                  <a:pt x="7763254" y="756548"/>
                  <a:pt x="7787790" y="719522"/>
                </a:cubicBezTo>
                <a:cubicBezTo>
                  <a:pt x="7792698" y="712385"/>
                  <a:pt x="7796712" y="704355"/>
                  <a:pt x="7803403" y="698556"/>
                </a:cubicBezTo>
                <a:cubicBezTo>
                  <a:pt x="7815894" y="686958"/>
                  <a:pt x="7829277" y="685620"/>
                  <a:pt x="7844443" y="699895"/>
                </a:cubicBezTo>
                <a:cubicBezTo>
                  <a:pt x="7864518" y="718631"/>
                  <a:pt x="7871655" y="717292"/>
                  <a:pt x="7878347" y="693204"/>
                </a:cubicBezTo>
                <a:cubicBezTo>
                  <a:pt x="7887269" y="660639"/>
                  <a:pt x="7907343" y="637888"/>
                  <a:pt x="7941692" y="625844"/>
                </a:cubicBezTo>
                <a:cubicBezTo>
                  <a:pt x="7948829" y="623166"/>
                  <a:pt x="7956413" y="619597"/>
                  <a:pt x="7963996" y="625397"/>
                </a:cubicBezTo>
                <a:cubicBezTo>
                  <a:pt x="7972026" y="632089"/>
                  <a:pt x="7966674" y="638779"/>
                  <a:pt x="7963551" y="645026"/>
                </a:cubicBezTo>
                <a:cubicBezTo>
                  <a:pt x="7959090" y="654840"/>
                  <a:pt x="7953737" y="664653"/>
                  <a:pt x="7949722" y="674913"/>
                </a:cubicBezTo>
                <a:cubicBezTo>
                  <a:pt x="7942584" y="691419"/>
                  <a:pt x="7941245" y="708817"/>
                  <a:pt x="7954628" y="724876"/>
                </a:cubicBezTo>
                <a:cubicBezTo>
                  <a:pt x="7964443" y="736474"/>
                  <a:pt x="7963551" y="744058"/>
                  <a:pt x="7950614" y="752087"/>
                </a:cubicBezTo>
                <a:cubicBezTo>
                  <a:pt x="7909127" y="777069"/>
                  <a:pt x="7882808" y="809634"/>
                  <a:pt x="7897083" y="860488"/>
                </a:cubicBezTo>
                <a:cubicBezTo>
                  <a:pt x="7899313" y="867626"/>
                  <a:pt x="7896636" y="874764"/>
                  <a:pt x="7888161" y="874317"/>
                </a:cubicBezTo>
                <a:cubicBezTo>
                  <a:pt x="7869425" y="872979"/>
                  <a:pt x="7866303" y="884578"/>
                  <a:pt x="7860949" y="896622"/>
                </a:cubicBezTo>
                <a:cubicBezTo>
                  <a:pt x="7808757" y="1012160"/>
                  <a:pt x="7733367" y="1112977"/>
                  <a:pt x="7646379" y="1207549"/>
                </a:cubicBezTo>
                <a:cubicBezTo>
                  <a:pt x="7560282" y="1301229"/>
                  <a:pt x="7463480" y="1385094"/>
                  <a:pt x="7360433" y="1465391"/>
                </a:cubicBezTo>
                <a:cubicBezTo>
                  <a:pt x="7389429" y="1462714"/>
                  <a:pt x="7426901" y="1446209"/>
                  <a:pt x="7463034" y="1427027"/>
                </a:cubicBezTo>
                <a:cubicBezTo>
                  <a:pt x="7558498" y="1375726"/>
                  <a:pt x="7637011" y="1306135"/>
                  <a:pt x="7716861" y="1237883"/>
                </a:cubicBezTo>
                <a:cubicBezTo>
                  <a:pt x="7772623" y="1190151"/>
                  <a:pt x="7827046" y="1141081"/>
                  <a:pt x="7889500" y="1100040"/>
                </a:cubicBezTo>
                <a:cubicBezTo>
                  <a:pt x="7896636" y="1095579"/>
                  <a:pt x="7901544" y="1089780"/>
                  <a:pt x="7905559" y="1082642"/>
                </a:cubicBezTo>
                <a:cubicBezTo>
                  <a:pt x="7909127" y="1076397"/>
                  <a:pt x="7914481" y="1070598"/>
                  <a:pt x="7923848" y="1073274"/>
                </a:cubicBezTo>
                <a:cubicBezTo>
                  <a:pt x="7933216" y="1076397"/>
                  <a:pt x="7934109" y="1084427"/>
                  <a:pt x="7934109" y="1091565"/>
                </a:cubicBezTo>
                <a:cubicBezTo>
                  <a:pt x="7932770" y="1118330"/>
                  <a:pt x="7925186" y="1142419"/>
                  <a:pt x="7908682" y="1163831"/>
                </a:cubicBezTo>
                <a:cubicBezTo>
                  <a:pt x="7876563" y="1206657"/>
                  <a:pt x="7833738" y="1240114"/>
                  <a:pt x="7790913" y="1273570"/>
                </a:cubicBezTo>
                <a:cubicBezTo>
                  <a:pt x="7731582" y="1319518"/>
                  <a:pt x="7676712" y="1369481"/>
                  <a:pt x="7627197" y="1425243"/>
                </a:cubicBezTo>
                <a:cubicBezTo>
                  <a:pt x="7662883" y="1398031"/>
                  <a:pt x="7698572" y="1370372"/>
                  <a:pt x="7734705" y="1343161"/>
                </a:cubicBezTo>
                <a:cubicBezTo>
                  <a:pt x="7761917" y="1322641"/>
                  <a:pt x="7790020" y="1303012"/>
                  <a:pt x="7817678" y="1282938"/>
                </a:cubicBezTo>
                <a:cubicBezTo>
                  <a:pt x="7824370" y="1278032"/>
                  <a:pt x="7831507" y="1272679"/>
                  <a:pt x="7840874" y="1279370"/>
                </a:cubicBezTo>
                <a:cubicBezTo>
                  <a:pt x="7849351" y="1285169"/>
                  <a:pt x="7848012" y="1293645"/>
                  <a:pt x="7846228" y="1301675"/>
                </a:cubicBezTo>
                <a:cubicBezTo>
                  <a:pt x="7839537" y="1333347"/>
                  <a:pt x="7820801" y="1358774"/>
                  <a:pt x="7797604" y="1381525"/>
                </a:cubicBezTo>
                <a:cubicBezTo>
                  <a:pt x="7769501" y="1408737"/>
                  <a:pt x="7740058" y="1434611"/>
                  <a:pt x="7709724" y="1460484"/>
                </a:cubicBezTo>
                <a:cubicBezTo>
                  <a:pt x="7742288" y="1453346"/>
                  <a:pt x="7774853" y="1446209"/>
                  <a:pt x="7807418" y="1440410"/>
                </a:cubicBezTo>
                <a:cubicBezTo>
                  <a:pt x="7792698" y="1492156"/>
                  <a:pt x="7758348" y="1502417"/>
                  <a:pt x="7727568" y="1510446"/>
                </a:cubicBezTo>
                <a:cubicBezTo>
                  <a:pt x="7686080" y="1520706"/>
                  <a:pt x="7646379" y="1533643"/>
                  <a:pt x="7607122" y="1548365"/>
                </a:cubicBezTo>
                <a:cubicBezTo>
                  <a:pt x="7590617" y="1563085"/>
                  <a:pt x="7574111" y="1577361"/>
                  <a:pt x="7558052" y="1592527"/>
                </a:cubicBezTo>
                <a:cubicBezTo>
                  <a:pt x="7541546" y="1608141"/>
                  <a:pt x="7525933" y="1623754"/>
                  <a:pt x="7510320" y="1640259"/>
                </a:cubicBezTo>
                <a:cubicBezTo>
                  <a:pt x="7499167" y="1652303"/>
                  <a:pt x="7485785" y="1662564"/>
                  <a:pt x="7498721" y="1683084"/>
                </a:cubicBezTo>
                <a:cubicBezTo>
                  <a:pt x="7504521" y="1692452"/>
                  <a:pt x="7466603" y="1743307"/>
                  <a:pt x="7454558" y="1746429"/>
                </a:cubicBezTo>
                <a:cubicBezTo>
                  <a:pt x="7452773" y="1746875"/>
                  <a:pt x="7450990" y="1747322"/>
                  <a:pt x="7449652" y="1747322"/>
                </a:cubicBezTo>
                <a:cubicBezTo>
                  <a:pt x="7423777" y="1745538"/>
                  <a:pt x="7417978" y="1760705"/>
                  <a:pt x="7417532" y="1779887"/>
                </a:cubicBezTo>
                <a:cubicBezTo>
                  <a:pt x="7417087" y="1798622"/>
                  <a:pt x="7421547" y="1821819"/>
                  <a:pt x="7386306" y="1812451"/>
                </a:cubicBezTo>
                <a:cubicBezTo>
                  <a:pt x="7382291" y="1811559"/>
                  <a:pt x="7381399" y="1814235"/>
                  <a:pt x="7379615" y="1817358"/>
                </a:cubicBezTo>
                <a:cubicBezTo>
                  <a:pt x="7341251" y="1897208"/>
                  <a:pt x="7276567" y="1958770"/>
                  <a:pt x="7212776" y="2020331"/>
                </a:cubicBezTo>
                <a:cubicBezTo>
                  <a:pt x="7209207" y="2023454"/>
                  <a:pt x="7205638" y="2026576"/>
                  <a:pt x="7202070" y="2029699"/>
                </a:cubicBezTo>
                <a:cubicBezTo>
                  <a:pt x="7268983" y="2014086"/>
                  <a:pt x="7489800" y="1994011"/>
                  <a:pt x="7554483" y="2000703"/>
                </a:cubicBezTo>
                <a:cubicBezTo>
                  <a:pt x="7612029" y="2006502"/>
                  <a:pt x="7937231" y="1909254"/>
                  <a:pt x="8004591" y="1851708"/>
                </a:cubicBezTo>
                <a:cubicBezTo>
                  <a:pt x="8013959" y="1896763"/>
                  <a:pt x="7993885" y="1914606"/>
                  <a:pt x="7977825" y="1935127"/>
                </a:cubicBezTo>
                <a:cubicBezTo>
                  <a:pt x="7955075" y="1964123"/>
                  <a:pt x="7951506" y="1984644"/>
                  <a:pt x="7994331" y="2007840"/>
                </a:cubicBezTo>
                <a:cubicBezTo>
                  <a:pt x="8117007" y="2073862"/>
                  <a:pt x="8115669" y="2076092"/>
                  <a:pt x="8000576" y="2165757"/>
                </a:cubicBezTo>
                <a:cubicBezTo>
                  <a:pt x="7995223" y="2169772"/>
                  <a:pt x="7997900" y="2182708"/>
                  <a:pt x="7996561" y="2191631"/>
                </a:cubicBezTo>
                <a:cubicBezTo>
                  <a:pt x="8026450" y="2205014"/>
                  <a:pt x="8061691" y="2170218"/>
                  <a:pt x="8097378" y="2207690"/>
                </a:cubicBezTo>
                <a:cubicBezTo>
                  <a:pt x="7943477" y="2372298"/>
                  <a:pt x="7709277" y="2528878"/>
                  <a:pt x="7496937" y="2652445"/>
                </a:cubicBezTo>
                <a:cubicBezTo>
                  <a:pt x="7668683" y="2693040"/>
                  <a:pt x="7771731" y="2550290"/>
                  <a:pt x="7897975" y="2568579"/>
                </a:cubicBezTo>
                <a:cubicBezTo>
                  <a:pt x="7960875" y="2613189"/>
                  <a:pt x="7773515" y="2685456"/>
                  <a:pt x="7952398" y="2706423"/>
                </a:cubicBezTo>
                <a:cubicBezTo>
                  <a:pt x="7874778" y="2745678"/>
                  <a:pt x="7817232" y="2784043"/>
                  <a:pt x="7763701" y="2829098"/>
                </a:cubicBezTo>
                <a:cubicBezTo>
                  <a:pt x="7668683" y="2909841"/>
                  <a:pt x="7649948" y="2963373"/>
                  <a:pt x="7693664" y="3071773"/>
                </a:cubicBezTo>
                <a:cubicBezTo>
                  <a:pt x="7722660" y="3143148"/>
                  <a:pt x="7764593" y="3208723"/>
                  <a:pt x="7727568" y="3293927"/>
                </a:cubicBezTo>
                <a:cubicBezTo>
                  <a:pt x="7702141" y="3352365"/>
                  <a:pt x="7711954" y="3390729"/>
                  <a:pt x="7808311" y="3364409"/>
                </a:cubicBezTo>
                <a:cubicBezTo>
                  <a:pt x="7912249" y="3336306"/>
                  <a:pt x="7951506" y="3388945"/>
                  <a:pt x="7925186" y="3491100"/>
                </a:cubicBezTo>
                <a:cubicBezTo>
                  <a:pt x="7908235" y="3556676"/>
                  <a:pt x="7926079" y="3577197"/>
                  <a:pt x="7997454" y="3569613"/>
                </a:cubicBezTo>
                <a:cubicBezTo>
                  <a:pt x="8076413" y="3561136"/>
                  <a:pt x="8151355" y="3518312"/>
                  <a:pt x="8249050" y="3538832"/>
                </a:cubicBezTo>
                <a:cubicBezTo>
                  <a:pt x="8170985" y="3658385"/>
                  <a:pt x="8004145" y="3624482"/>
                  <a:pt x="7913142" y="3738236"/>
                </a:cubicBezTo>
                <a:cubicBezTo>
                  <a:pt x="8021543" y="3738682"/>
                  <a:pt x="8104516" y="3738236"/>
                  <a:pt x="8184813" y="3713254"/>
                </a:cubicBezTo>
                <a:cubicBezTo>
                  <a:pt x="8218270" y="3702995"/>
                  <a:pt x="8254850" y="3692735"/>
                  <a:pt x="8273586" y="3727083"/>
                </a:cubicBezTo>
                <a:cubicBezTo>
                  <a:pt x="8295890" y="3768570"/>
                  <a:pt x="8250389" y="3784184"/>
                  <a:pt x="8223177" y="3791767"/>
                </a:cubicBezTo>
                <a:cubicBezTo>
                  <a:pt x="8146449" y="3812734"/>
                  <a:pt x="8087564" y="3862249"/>
                  <a:pt x="8023773" y="3901059"/>
                </a:cubicBezTo>
                <a:cubicBezTo>
                  <a:pt x="7884146" y="3986264"/>
                  <a:pt x="7730689" y="4057192"/>
                  <a:pt x="7612475" y="4197266"/>
                </a:cubicBezTo>
                <a:cubicBezTo>
                  <a:pt x="7761024" y="4161579"/>
                  <a:pt x="7872102" y="4078159"/>
                  <a:pt x="8010390" y="4061208"/>
                </a:cubicBezTo>
                <a:cubicBezTo>
                  <a:pt x="7890391" y="4189236"/>
                  <a:pt x="7736489" y="4272656"/>
                  <a:pt x="7590617" y="4365889"/>
                </a:cubicBezTo>
                <a:cubicBezTo>
                  <a:pt x="7549130" y="4392209"/>
                  <a:pt x="7506751" y="4410052"/>
                  <a:pt x="7497384" y="4467153"/>
                </a:cubicBezTo>
                <a:cubicBezTo>
                  <a:pt x="7479093" y="4577783"/>
                  <a:pt x="7425116" y="4669679"/>
                  <a:pt x="7308686" y="4718303"/>
                </a:cubicBezTo>
                <a:cubicBezTo>
                  <a:pt x="7307793" y="4718749"/>
                  <a:pt x="7314039" y="4735255"/>
                  <a:pt x="7318054" y="4746853"/>
                </a:cubicBezTo>
                <a:cubicBezTo>
                  <a:pt x="7388982" y="4750422"/>
                  <a:pt x="7444744" y="4684845"/>
                  <a:pt x="7535747" y="4706259"/>
                </a:cubicBezTo>
                <a:cubicBezTo>
                  <a:pt x="7449206" y="4795031"/>
                  <a:pt x="7376492" y="4874882"/>
                  <a:pt x="7253370" y="4917261"/>
                </a:cubicBezTo>
                <a:cubicBezTo>
                  <a:pt x="7154784" y="4951164"/>
                  <a:pt x="7033000" y="4970345"/>
                  <a:pt x="6961625" y="5079638"/>
                </a:cubicBezTo>
                <a:cubicBezTo>
                  <a:pt x="7044599" y="5101051"/>
                  <a:pt x="7106605" y="5074285"/>
                  <a:pt x="7168612" y="5055104"/>
                </a:cubicBezTo>
                <a:cubicBezTo>
                  <a:pt x="7264077" y="5025661"/>
                  <a:pt x="7357756" y="4992204"/>
                  <a:pt x="7453220" y="4962316"/>
                </a:cubicBezTo>
                <a:cubicBezTo>
                  <a:pt x="7489353" y="4951164"/>
                  <a:pt x="7529056" y="4942688"/>
                  <a:pt x="7552253" y="4997111"/>
                </a:cubicBezTo>
                <a:cubicBezTo>
                  <a:pt x="7431361" y="5008709"/>
                  <a:pt x="7358649" y="5081869"/>
                  <a:pt x="7282812" y="5150568"/>
                </a:cubicBezTo>
                <a:cubicBezTo>
                  <a:pt x="7239987" y="5189378"/>
                  <a:pt x="7205192" y="5241125"/>
                  <a:pt x="7128464" y="5221497"/>
                </a:cubicBezTo>
                <a:cubicBezTo>
                  <a:pt x="7087869" y="5211236"/>
                  <a:pt x="7061996" y="5240233"/>
                  <a:pt x="7066457" y="5275920"/>
                </a:cubicBezTo>
                <a:cubicBezTo>
                  <a:pt x="7081624" y="5401718"/>
                  <a:pt x="6987498" y="5445881"/>
                  <a:pt x="6889805" y="5469970"/>
                </a:cubicBezTo>
                <a:cubicBezTo>
                  <a:pt x="6705122" y="5515918"/>
                  <a:pt x="6551219" y="5623426"/>
                  <a:pt x="6371444" y="5682310"/>
                </a:cubicBezTo>
                <a:cubicBezTo>
                  <a:pt x="6196576" y="5739411"/>
                  <a:pt x="4884170" y="6004390"/>
                  <a:pt x="4551831" y="6030710"/>
                </a:cubicBezTo>
                <a:cubicBezTo>
                  <a:pt x="2518092" y="6191749"/>
                  <a:pt x="1055352" y="4921275"/>
                  <a:pt x="1048661" y="4903878"/>
                </a:cubicBezTo>
                <a:cubicBezTo>
                  <a:pt x="1017880" y="4822243"/>
                  <a:pt x="941599" y="4787001"/>
                  <a:pt x="872455" y="4743284"/>
                </a:cubicBezTo>
                <a:cubicBezTo>
                  <a:pt x="812231" y="4704920"/>
                  <a:pt x="747994" y="4664326"/>
                  <a:pt x="723013" y="4598750"/>
                </a:cubicBezTo>
                <a:cubicBezTo>
                  <a:pt x="690002" y="4511762"/>
                  <a:pt x="783682" y="4583137"/>
                  <a:pt x="801080" y="4549680"/>
                </a:cubicBezTo>
                <a:cubicBezTo>
                  <a:pt x="765392" y="4504624"/>
                  <a:pt x="710077" y="4463138"/>
                  <a:pt x="695355" y="4411837"/>
                </a:cubicBezTo>
                <a:cubicBezTo>
                  <a:pt x="642715" y="4226262"/>
                  <a:pt x="529409" y="4091096"/>
                  <a:pt x="359893" y="3986264"/>
                </a:cubicBezTo>
                <a:cubicBezTo>
                  <a:pt x="311269" y="3955930"/>
                  <a:pt x="279150" y="3901506"/>
                  <a:pt x="212682" y="3892584"/>
                </a:cubicBezTo>
                <a:cubicBezTo>
                  <a:pt x="65025" y="3873402"/>
                  <a:pt x="111866" y="3723515"/>
                  <a:pt x="33799" y="3657047"/>
                </a:cubicBezTo>
                <a:cubicBezTo>
                  <a:pt x="26438" y="3650802"/>
                  <a:pt x="19412" y="3568832"/>
                  <a:pt x="14561" y="3486305"/>
                </a:cubicBezTo>
                <a:lnTo>
                  <a:pt x="12840" y="3453616"/>
                </a:lnTo>
                <a:lnTo>
                  <a:pt x="21095" y="3453948"/>
                </a:lnTo>
                <a:lnTo>
                  <a:pt x="25905" y="3450639"/>
                </a:lnTo>
                <a:lnTo>
                  <a:pt x="27770" y="3466411"/>
                </a:lnTo>
                <a:cubicBezTo>
                  <a:pt x="33262" y="3508951"/>
                  <a:pt x="39263" y="3541509"/>
                  <a:pt x="44951" y="3533479"/>
                </a:cubicBezTo>
                <a:cubicBezTo>
                  <a:pt x="60119" y="3511621"/>
                  <a:pt x="83315" y="3492439"/>
                  <a:pt x="72163" y="3463889"/>
                </a:cubicBezTo>
                <a:cubicBezTo>
                  <a:pt x="67702" y="3451844"/>
                  <a:pt x="70824" y="3410804"/>
                  <a:pt x="36475" y="3443368"/>
                </a:cubicBezTo>
                <a:lnTo>
                  <a:pt x="25905" y="3450639"/>
                </a:lnTo>
                <a:lnTo>
                  <a:pt x="22479" y="3421677"/>
                </a:lnTo>
                <a:cubicBezTo>
                  <a:pt x="19106" y="3391148"/>
                  <a:pt x="16081" y="3360716"/>
                  <a:pt x="13648" y="3339450"/>
                </a:cubicBezTo>
                <a:lnTo>
                  <a:pt x="13062" y="3335036"/>
                </a:lnTo>
                <a:lnTo>
                  <a:pt x="21866" y="3298221"/>
                </a:lnTo>
                <a:cubicBezTo>
                  <a:pt x="52089" y="3197348"/>
                  <a:pt x="110303" y="3084040"/>
                  <a:pt x="175210" y="3078464"/>
                </a:cubicBezTo>
                <a:cubicBezTo>
                  <a:pt x="127925" y="2954896"/>
                  <a:pt x="127925" y="2954896"/>
                  <a:pt x="282273" y="2937945"/>
                </a:cubicBezTo>
                <a:cubicBezTo>
                  <a:pt x="222942" y="2859432"/>
                  <a:pt x="222942" y="2839357"/>
                  <a:pt x="294764" y="2812593"/>
                </a:cubicBezTo>
                <a:cubicBezTo>
                  <a:pt x="363908" y="2786719"/>
                  <a:pt x="440636" y="2778244"/>
                  <a:pt x="504427" y="2738541"/>
                </a:cubicBezTo>
                <a:cubicBezTo>
                  <a:pt x="445542" y="2638170"/>
                  <a:pt x="429038" y="2522185"/>
                  <a:pt x="307254" y="2473116"/>
                </a:cubicBezTo>
                <a:cubicBezTo>
                  <a:pt x="288072" y="2465532"/>
                  <a:pt x="275135" y="2435197"/>
                  <a:pt x="287626" y="2418246"/>
                </a:cubicBezTo>
                <a:cubicBezTo>
                  <a:pt x="331790" y="2355347"/>
                  <a:pt x="268444" y="2234901"/>
                  <a:pt x="405841" y="2221965"/>
                </a:cubicBezTo>
                <a:cubicBezTo>
                  <a:pt x="422793" y="2220181"/>
                  <a:pt x="438406" y="2207690"/>
                  <a:pt x="425023" y="2190292"/>
                </a:cubicBezTo>
                <a:cubicBezTo>
                  <a:pt x="379075" y="2130962"/>
                  <a:pt x="434837" y="2134976"/>
                  <a:pt x="468739" y="2127394"/>
                </a:cubicBezTo>
                <a:cubicBezTo>
                  <a:pt x="509781" y="2118471"/>
                  <a:pt x="556174" y="2144344"/>
                  <a:pt x="594091" y="2112226"/>
                </a:cubicBezTo>
                <a:cubicBezTo>
                  <a:pt x="585170" y="2078323"/>
                  <a:pt x="552160" y="2078769"/>
                  <a:pt x="528963" y="2068063"/>
                </a:cubicBezTo>
                <a:cubicBezTo>
                  <a:pt x="461157" y="2036390"/>
                  <a:pt x="405841" y="1998918"/>
                  <a:pt x="402718" y="1917729"/>
                </a:cubicBezTo>
                <a:cubicBezTo>
                  <a:pt x="400042" y="1852153"/>
                  <a:pt x="392904" y="1794162"/>
                  <a:pt x="486584" y="1774087"/>
                </a:cubicBezTo>
                <a:cubicBezTo>
                  <a:pt x="501304" y="1770965"/>
                  <a:pt x="508888" y="1762489"/>
                  <a:pt x="511565" y="1751337"/>
                </a:cubicBezTo>
                <a:cubicBezTo>
                  <a:pt x="500858" y="1740630"/>
                  <a:pt x="490599" y="1729477"/>
                  <a:pt x="478109" y="1721448"/>
                </a:cubicBezTo>
                <a:cubicBezTo>
                  <a:pt x="436175" y="1695129"/>
                  <a:pt x="421900" y="1656318"/>
                  <a:pt x="409410" y="1615724"/>
                </a:cubicBezTo>
                <a:cubicBezTo>
                  <a:pt x="401380" y="1589851"/>
                  <a:pt x="392012" y="1564424"/>
                  <a:pt x="373722" y="1542118"/>
                </a:cubicBezTo>
                <a:cubicBezTo>
                  <a:pt x="362569" y="1528290"/>
                  <a:pt x="348740" y="1518030"/>
                  <a:pt x="331343" y="1512231"/>
                </a:cubicBezTo>
                <a:cubicBezTo>
                  <a:pt x="316177" y="1506877"/>
                  <a:pt x="311715" y="1499739"/>
                  <a:pt x="321976" y="1486804"/>
                </a:cubicBezTo>
                <a:cubicBezTo>
                  <a:pt x="350972" y="1449777"/>
                  <a:pt x="362569" y="1409182"/>
                  <a:pt x="343388" y="1361897"/>
                </a:cubicBezTo>
                <a:cubicBezTo>
                  <a:pt x="337588" y="1347623"/>
                  <a:pt x="341602" y="1335131"/>
                  <a:pt x="355432" y="1329778"/>
                </a:cubicBezTo>
                <a:cubicBezTo>
                  <a:pt x="412979" y="1307028"/>
                  <a:pt x="427253" y="1254388"/>
                  <a:pt x="451789" y="1209779"/>
                </a:cubicBezTo>
                <a:cubicBezTo>
                  <a:pt x="486584" y="1146434"/>
                  <a:pt x="518256" y="1081751"/>
                  <a:pt x="542344" y="1013052"/>
                </a:cubicBezTo>
                <a:cubicBezTo>
                  <a:pt x="556620" y="972012"/>
                  <a:pt x="570449" y="931417"/>
                  <a:pt x="560635" y="885915"/>
                </a:cubicBezTo>
                <a:cubicBezTo>
                  <a:pt x="558405" y="874764"/>
                  <a:pt x="562419" y="865395"/>
                  <a:pt x="568219" y="856919"/>
                </a:cubicBezTo>
                <a:cubicBezTo>
                  <a:pt x="592754" y="819893"/>
                  <a:pt x="589631" y="780638"/>
                  <a:pt x="570895" y="740043"/>
                </a:cubicBezTo>
                <a:cubicBezTo>
                  <a:pt x="559296" y="715508"/>
                  <a:pt x="560635" y="712385"/>
                  <a:pt x="590077" y="713277"/>
                </a:cubicBezTo>
                <a:cubicBezTo>
                  <a:pt x="649853" y="714616"/>
                  <a:pt x="709184" y="716846"/>
                  <a:pt x="768069" y="709263"/>
                </a:cubicBezTo>
                <a:cubicBezTo>
                  <a:pt x="834090" y="700786"/>
                  <a:pt x="855503" y="681158"/>
                  <a:pt x="805540" y="624505"/>
                </a:cubicBezTo>
                <a:cubicBezTo>
                  <a:pt x="794833" y="612461"/>
                  <a:pt x="785466" y="599078"/>
                  <a:pt x="780559" y="583910"/>
                </a:cubicBezTo>
                <a:cubicBezTo>
                  <a:pt x="776990" y="571866"/>
                  <a:pt x="780113" y="563390"/>
                  <a:pt x="790819" y="557591"/>
                </a:cubicBezTo>
                <a:cubicBezTo>
                  <a:pt x="803310" y="550454"/>
                  <a:pt x="810001" y="560268"/>
                  <a:pt x="817139" y="567404"/>
                </a:cubicBezTo>
                <a:cubicBezTo>
                  <a:pt x="855949" y="605769"/>
                  <a:pt x="904572" y="632089"/>
                  <a:pt x="950966" y="661085"/>
                </a:cubicBezTo>
                <a:cubicBezTo>
                  <a:pt x="1017435" y="703018"/>
                  <a:pt x="1087471" y="740043"/>
                  <a:pt x="1146802" y="790897"/>
                </a:cubicBezTo>
                <a:cubicBezTo>
                  <a:pt x="1161968" y="803835"/>
                  <a:pt x="1186503" y="794021"/>
                  <a:pt x="1188288" y="772161"/>
                </a:cubicBezTo>
                <a:cubicBezTo>
                  <a:pt x="1190072" y="750303"/>
                  <a:pt x="1202116" y="750303"/>
                  <a:pt x="1219960" y="755656"/>
                </a:cubicBezTo>
                <a:cubicBezTo>
                  <a:pt x="1241373" y="761901"/>
                  <a:pt x="1262786" y="768146"/>
                  <a:pt x="1283752" y="775284"/>
                </a:cubicBezTo>
                <a:cubicBezTo>
                  <a:pt x="1305611" y="782868"/>
                  <a:pt x="1315424" y="798927"/>
                  <a:pt x="1317655" y="819002"/>
                </a:cubicBezTo>
                <a:cubicBezTo>
                  <a:pt x="1318101" y="822794"/>
                  <a:pt x="1318213" y="827031"/>
                  <a:pt x="1317209" y="830488"/>
                </a:cubicBezTo>
                <a:lnTo>
                  <a:pt x="1312784" y="834706"/>
                </a:lnTo>
                <a:lnTo>
                  <a:pt x="1307604" y="836392"/>
                </a:lnTo>
                <a:cubicBezTo>
                  <a:pt x="1302209" y="838239"/>
                  <a:pt x="1301818" y="838741"/>
                  <a:pt x="1310071" y="837291"/>
                </a:cubicBezTo>
                <a:lnTo>
                  <a:pt x="1312784" y="834706"/>
                </a:lnTo>
                <a:lnTo>
                  <a:pt x="1335164" y="827421"/>
                </a:lnTo>
                <a:cubicBezTo>
                  <a:pt x="1358695" y="819559"/>
                  <a:pt x="1387691" y="808741"/>
                  <a:pt x="1393044" y="799820"/>
                </a:cubicBezTo>
                <a:cubicBezTo>
                  <a:pt x="1393490" y="798927"/>
                  <a:pt x="1657132" y="863165"/>
                  <a:pt x="1737429" y="903760"/>
                </a:cubicBezTo>
                <a:cubicBezTo>
                  <a:pt x="1787390" y="929187"/>
                  <a:pt x="2773257" y="1331562"/>
                  <a:pt x="4138303" y="1231638"/>
                </a:cubicBezTo>
                <a:cubicBezTo>
                  <a:pt x="4186481" y="1228070"/>
                  <a:pt x="4231982" y="1225838"/>
                  <a:pt x="4278375" y="1224055"/>
                </a:cubicBezTo>
                <a:cubicBezTo>
                  <a:pt x="4688781" y="1205764"/>
                  <a:pt x="5091603" y="1196842"/>
                  <a:pt x="5261564" y="1174984"/>
                </a:cubicBezTo>
                <a:cubicBezTo>
                  <a:pt x="5394500" y="1157586"/>
                  <a:pt x="6074346" y="1010376"/>
                  <a:pt x="6273750" y="885915"/>
                </a:cubicBezTo>
                <a:cubicBezTo>
                  <a:pt x="6477614" y="758332"/>
                  <a:pt x="6669881" y="617367"/>
                  <a:pt x="6861254" y="475956"/>
                </a:cubicBezTo>
                <a:cubicBezTo>
                  <a:pt x="6944228" y="414841"/>
                  <a:pt x="7032555" y="359079"/>
                  <a:pt x="7107498" y="289043"/>
                </a:cubicBezTo>
                <a:cubicBezTo>
                  <a:pt x="7182441" y="218560"/>
                  <a:pt x="7253816" y="145401"/>
                  <a:pt x="7335005" y="80271"/>
                </a:cubicBezTo>
                <a:cubicBezTo>
                  <a:pt x="7358202" y="61535"/>
                  <a:pt x="7381399" y="41461"/>
                  <a:pt x="7415302" y="38338"/>
                </a:cubicBezTo>
                <a:cubicBezTo>
                  <a:pt x="7422886" y="37446"/>
                  <a:pt x="7430915" y="37892"/>
                  <a:pt x="7438499" y="38784"/>
                </a:cubicBezTo>
                <a:cubicBezTo>
                  <a:pt x="7446974" y="39677"/>
                  <a:pt x="7453666" y="44137"/>
                  <a:pt x="7456789" y="51721"/>
                </a:cubicBezTo>
                <a:cubicBezTo>
                  <a:pt x="7459911" y="60197"/>
                  <a:pt x="7454558" y="65104"/>
                  <a:pt x="7448313" y="69564"/>
                </a:cubicBezTo>
                <a:cubicBezTo>
                  <a:pt x="7443852" y="72687"/>
                  <a:pt x="7439392" y="77595"/>
                  <a:pt x="7433593" y="78487"/>
                </a:cubicBezTo>
                <a:cubicBezTo>
                  <a:pt x="7396566" y="83840"/>
                  <a:pt x="7382737" y="111052"/>
                  <a:pt x="7365340" y="135140"/>
                </a:cubicBezTo>
                <a:cubicBezTo>
                  <a:pt x="7357756" y="145401"/>
                  <a:pt x="7349726" y="153430"/>
                  <a:pt x="7363555" y="168151"/>
                </a:cubicBezTo>
                <a:cubicBezTo>
                  <a:pt x="7375599" y="181088"/>
                  <a:pt x="7363109" y="187780"/>
                  <a:pt x="7350619" y="191349"/>
                </a:cubicBezTo>
                <a:cubicBezTo>
                  <a:pt x="7333222" y="196255"/>
                  <a:pt x="7312701" y="195364"/>
                  <a:pt x="7293073" y="211422"/>
                </a:cubicBezTo>
                <a:cubicBezTo>
                  <a:pt x="7366678" y="212761"/>
                  <a:pt x="7397905" y="170382"/>
                  <a:pt x="7431361" y="131125"/>
                </a:cubicBezTo>
                <a:cubicBezTo>
                  <a:pt x="7443852" y="116851"/>
                  <a:pt x="7452328" y="99899"/>
                  <a:pt x="7463034" y="83840"/>
                </a:cubicBezTo>
                <a:cubicBezTo>
                  <a:pt x="7476417" y="64212"/>
                  <a:pt x="7492030" y="63319"/>
                  <a:pt x="7511658" y="80717"/>
                </a:cubicBezTo>
                <a:cubicBezTo>
                  <a:pt x="7529056" y="96330"/>
                  <a:pt x="7537531" y="94993"/>
                  <a:pt x="7543330" y="73579"/>
                </a:cubicBezTo>
                <a:cubicBezTo>
                  <a:pt x="7552253" y="40122"/>
                  <a:pt x="7572773" y="16480"/>
                  <a:pt x="7607569" y="4435"/>
                </a:cubicBezTo>
                <a:cubicBezTo>
                  <a:pt x="7611361" y="3097"/>
                  <a:pt x="7615598" y="978"/>
                  <a:pt x="7619780" y="253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EBB46C-F033-A6D7-166E-62819AFF972D}"/>
              </a:ext>
            </a:extLst>
          </p:cNvPr>
          <p:cNvSpPr txBox="1"/>
          <p:nvPr/>
        </p:nvSpPr>
        <p:spPr>
          <a:xfrm>
            <a:off x="0" y="54925"/>
            <a:ext cx="10594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Bridging the Gap – Digital and Nature Balance: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4C2E11-937D-F373-8171-C117C5F44BA6}"/>
              </a:ext>
            </a:extLst>
          </p:cNvPr>
          <p:cNvSpPr txBox="1"/>
          <p:nvPr/>
        </p:nvSpPr>
        <p:spPr>
          <a:xfrm>
            <a:off x="0" y="1033180"/>
            <a:ext cx="13937226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Not rejecting technology but Promoting digital minimalism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>
                <a:latin typeface="Comic Sans MS" panose="030F0702030302020204" pitchFamily="66" charset="0"/>
              </a:rPr>
              <a:t> nature connection.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77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battery&#10;&#10;AI-generated content may be incorrect.">
            <a:extLst>
              <a:ext uri="{FF2B5EF4-FFF2-40B4-BE49-F238E27FC236}">
                <a16:creationId xmlns:a16="http://schemas.microsoft.com/office/drawing/2014/main" id="{24716C41-2ADD-AF1D-1943-D8C6EAC05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387" y="0"/>
            <a:ext cx="45721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81F361-FFE4-9CFB-1A87-0DBA493F893C}"/>
              </a:ext>
            </a:extLst>
          </p:cNvPr>
          <p:cNvSpPr txBox="1"/>
          <p:nvPr/>
        </p:nvSpPr>
        <p:spPr>
          <a:xfrm>
            <a:off x="1045102" y="2183270"/>
            <a:ext cx="61643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Using technology with intention.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Decluttering digital life.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Being selective about screen time.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1772F-5C5D-28F7-916D-AD6FF5A9D1FD}"/>
              </a:ext>
            </a:extLst>
          </p:cNvPr>
          <p:cNvSpPr txBox="1"/>
          <p:nvPr/>
        </p:nvSpPr>
        <p:spPr>
          <a:xfrm>
            <a:off x="115450" y="156119"/>
            <a:ext cx="5397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Digital Minimalism:</a:t>
            </a:r>
          </a:p>
          <a:p>
            <a:endParaRPr lang="en-US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-up of a plant&#10;&#10;AI-generated content may be incorrect.">
            <a:extLst>
              <a:ext uri="{FF2B5EF4-FFF2-40B4-BE49-F238E27FC236}">
                <a16:creationId xmlns:a16="http://schemas.microsoft.com/office/drawing/2014/main" id="{3AC80D1D-B272-FB2C-064F-D1229F1BD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2" b="26891"/>
          <a:stretch>
            <a:fillRect/>
          </a:stretch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188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4F8DD0-197B-7267-DC4F-50FF487AA56C}"/>
              </a:ext>
            </a:extLst>
          </p:cNvPr>
          <p:cNvSpPr txBox="1"/>
          <p:nvPr/>
        </p:nvSpPr>
        <p:spPr>
          <a:xfrm>
            <a:off x="236483" y="188076"/>
            <a:ext cx="4934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Calligraphy" panose="03010101010101010101" pitchFamily="66" charset="0"/>
              </a:rPr>
              <a:t>📚 </a:t>
            </a:r>
            <a:r>
              <a:rPr lang="en-US" sz="2800" dirty="0" smtClean="0">
                <a:latin typeface="Lucida Calligraphy" panose="03010101010101010101" pitchFamily="66" charset="0"/>
              </a:rPr>
              <a:t>References:</a:t>
            </a:r>
            <a:endParaRPr lang="en-US" sz="2800" dirty="0">
              <a:latin typeface="Lucida Calligraphy" panose="03010101010101010101" pitchFamily="66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EDEE474-5197-B48E-E614-0604A9DA3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83" y="711296"/>
            <a:ext cx="11680723" cy="621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Twenge, J. M. (2020). The associations between screen time and mental health. Journal of Adolescent Health.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i="1" dirty="0"/>
              <a:t>National Institute for Health and Care Excellence (NICE). (2022). Physical activity and the outdoors.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i="1" dirty="0"/>
              <a:t>Kaplan, R., &amp; Kaplan, S. (1989). The Experience of Nature: A Psychological </a:t>
            </a:r>
            <a:r>
              <a:rPr lang="en-US" sz="2000" i="1" dirty="0" smtClean="0"/>
              <a:t>Perspective.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i="1" dirty="0" smtClean="0"/>
              <a:t>Berman</a:t>
            </a:r>
            <a:r>
              <a:rPr lang="en-US" sz="2000" i="1" dirty="0"/>
              <a:t>, M.G., </a:t>
            </a:r>
            <a:r>
              <a:rPr lang="en-US" sz="2000" i="1" dirty="0" err="1"/>
              <a:t>Jonides</a:t>
            </a:r>
            <a:r>
              <a:rPr lang="en-US" sz="2000" i="1" dirty="0"/>
              <a:t>, J., &amp; Kaplan, S. (2008). The cognitive benefits of interacting with nature. Psychological Science.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 i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i="1" dirty="0"/>
              <a:t>Bratman, G.N. et al. (2015). Nature experience reduces rumination and </a:t>
            </a:r>
            <a:r>
              <a:rPr lang="en-US" sz="2000" i="1" dirty="0" err="1"/>
              <a:t>subgenual</a:t>
            </a:r>
            <a:r>
              <a:rPr lang="en-US" sz="2000" i="1" dirty="0"/>
              <a:t> prefrontal cortex activation. PNAS.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 i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i="1" dirty="0"/>
              <a:t>World Health Organization. (2017). Urban green spaces: A brief for action.</a:t>
            </a:r>
            <a:br>
              <a:rPr lang="en-US" sz="2000" i="1" dirty="0"/>
            </a:br>
            <a:r>
              <a:rPr lang="en-US" sz="2000" i="1" dirty="0"/>
              <a:t>Available at: </a:t>
            </a:r>
            <a:r>
              <a:rPr lang="en-US" sz="2000" i="1" dirty="0">
                <a:hlinkClick r:id="rId2"/>
              </a:rPr>
              <a:t>https://www.who.int/publications/i/item/9789289052918</a:t>
            </a:r>
            <a:endParaRPr lang="ar-EG" sz="2000" i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ar-EG" altLang="en-US" sz="2000" i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i="1" dirty="0"/>
              <a:t>Setia, S. et al. (2025). Digital Detox Strategies and Mental Health: A Comprehensive Scoping Review of Why, Where, and How. PubMed.</a:t>
            </a:r>
            <a:r>
              <a:rPr lang="en-US" dirty="0"/>
              <a:t/>
            </a:r>
            <a:br>
              <a:rPr lang="en-US" dirty="0"/>
            </a:b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een text on a white background&#10;&#10;AI-generated content may be incorrect.">
            <a:extLst>
              <a:ext uri="{FF2B5EF4-FFF2-40B4-BE49-F238E27FC236}">
                <a16:creationId xmlns:a16="http://schemas.microsoft.com/office/drawing/2014/main" id="{B8498E5C-DFF2-2083-368B-767046ED5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r="11147"/>
          <a:stretch>
            <a:fillRect/>
          </a:stretch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15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head with white text overlay&#10;&#10;AI-generated content may be incorrect.">
            <a:extLst>
              <a:ext uri="{FF2B5EF4-FFF2-40B4-BE49-F238E27FC236}">
                <a16:creationId xmlns:a16="http://schemas.microsoft.com/office/drawing/2014/main" id="{4BC5C9C1-EB1A-F33A-08CB-BC7C0DC8C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3" r="1" b="33262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A2299-E48E-9856-8BC3-CD231B476915}"/>
              </a:ext>
            </a:extLst>
          </p:cNvPr>
          <p:cNvSpPr txBox="1"/>
          <p:nvPr/>
        </p:nvSpPr>
        <p:spPr>
          <a:xfrm>
            <a:off x="3286714" y="1566952"/>
            <a:ext cx="59900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bg1"/>
                </a:solidFill>
                <a:latin typeface="Agency FB" panose="020B0503020202020204" pitchFamily="34" charset="0"/>
              </a:rPr>
              <a:t>D I G I T A 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8F0BB-D7E1-6705-A47A-E0F89D2A134F}"/>
              </a:ext>
            </a:extLst>
          </p:cNvPr>
          <p:cNvSpPr txBox="1"/>
          <p:nvPr/>
        </p:nvSpPr>
        <p:spPr>
          <a:xfrm>
            <a:off x="4173793" y="506824"/>
            <a:ext cx="5102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gency FB" panose="020B0503020202020204" pitchFamily="34" charset="0"/>
              </a:rPr>
              <a:t>Impacts of </a:t>
            </a:r>
          </a:p>
        </p:txBody>
      </p:sp>
    </p:spTree>
    <p:extLst>
      <p:ext uri="{BB962C8B-B14F-4D97-AF65-F5344CB8AC3E}">
        <p14:creationId xmlns:p14="http://schemas.microsoft.com/office/powerpoint/2010/main" val="15483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BC596-B4A8-8FC7-A4E7-75DA8A9B1796}"/>
              </a:ext>
            </a:extLst>
          </p:cNvPr>
          <p:cNvSpPr txBox="1"/>
          <p:nvPr/>
        </p:nvSpPr>
        <p:spPr>
          <a:xfrm>
            <a:off x="-150532" y="92364"/>
            <a:ext cx="7474968" cy="748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lvl="3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🧠</a:t>
            </a:r>
            <a:r>
              <a:rPr lang="en-US" sz="2900" dirty="0">
                <a:solidFill>
                  <a:srgbClr val="C00000"/>
                </a:solidFill>
                <a:latin typeface="Cooper Black" panose="0208090404030B020404" pitchFamily="18" charset="0"/>
              </a:rPr>
              <a:t>Mental Health Impacts:</a:t>
            </a:r>
          </a:p>
          <a:p>
            <a:pPr lvl="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9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5" name="Picture 14" descr="A screenshot of a phone&#10;&#10;AI-generated content may be incorrect.">
            <a:extLst>
              <a:ext uri="{FF2B5EF4-FFF2-40B4-BE49-F238E27FC236}">
                <a16:creationId xmlns:a16="http://schemas.microsoft.com/office/drawing/2014/main" id="{BDDE9E3C-1D2D-05C8-2CCF-CF2B6FF15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3" b="28564"/>
          <a:stretch>
            <a:fillRect/>
          </a:stretch>
        </p:blipFill>
        <p:spPr>
          <a:xfrm>
            <a:off x="6376699" y="-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-47128" y="1043709"/>
            <a:ext cx="7268160" cy="53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Cognitive Fatigue.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Anxiety and Stress.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Sleep Disorders.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Attention Deficits.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Reduced working memory capacity.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Hyperactivity in the default mode network (DMN) </a:t>
            </a:r>
            <a:r>
              <a:rPr lang="en-US" sz="2900" dirty="0">
                <a:solidFill>
                  <a:prstClr val="black"/>
                </a:solidFill>
                <a:latin typeface="Comic Sans MS" panose="030F0702030302020204" pitchFamily="66" charset="0"/>
              </a:rPr>
              <a:t>→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reduced task engagement.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Poor self-esteem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 Social comparison via a platform leads to chronic dissatisfaction.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"Fear of Missing Out" (FOMO) effect.</a:t>
            </a:r>
          </a:p>
        </p:txBody>
      </p:sp>
    </p:spTree>
    <p:extLst>
      <p:ext uri="{BB962C8B-B14F-4D97-AF65-F5344CB8AC3E}">
        <p14:creationId xmlns:p14="http://schemas.microsoft.com/office/powerpoint/2010/main" val="18550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46F7A-DE11-25A1-B59B-A406F00F3E2F}"/>
              </a:ext>
            </a:extLst>
          </p:cNvPr>
          <p:cNvSpPr txBox="1"/>
          <p:nvPr/>
        </p:nvSpPr>
        <p:spPr>
          <a:xfrm>
            <a:off x="0" y="250722"/>
            <a:ext cx="818535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🧭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900" dirty="0">
                <a:solidFill>
                  <a:schemeClr val="tx2">
                    <a:lumMod val="50000"/>
                    <a:lumOff val="50000"/>
                  </a:schemeClr>
                </a:solidFill>
                <a:latin typeface="Cooper Black" panose="0208090404030B020404" pitchFamily="18" charset="0"/>
              </a:rPr>
              <a:t>Lifestyle and Social Impacts:</a:t>
            </a:r>
          </a:p>
          <a:p>
            <a:endParaRPr lang="en-US" sz="2900" dirty="0">
              <a:latin typeface="Comic Sans MS" panose="030F0702030302020204" pitchFamily="66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900" dirty="0">
                <a:latin typeface="Comic Sans MS" panose="030F0702030302020204" pitchFamily="66" charset="0"/>
              </a:rPr>
              <a:t>Social Disconnection.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900" dirty="0">
                <a:latin typeface="Comic Sans MS" panose="030F0702030302020204" pitchFamily="66" charset="0"/>
              </a:rPr>
              <a:t>Reduced Productivity.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900" dirty="0">
                <a:latin typeface="Comic Sans MS" panose="030F0702030302020204" pitchFamily="66" charset="0"/>
              </a:rPr>
              <a:t>Tech Dependency.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900" dirty="0">
                <a:latin typeface="Comic Sans MS" panose="030F0702030302020204" pitchFamily="66" charset="0"/>
              </a:rPr>
              <a:t>Digital Addiction Patterns.</a:t>
            </a:r>
          </a:p>
          <a:p>
            <a:endParaRPr lang="en-US" dirty="0"/>
          </a:p>
        </p:txBody>
      </p:sp>
      <p:pic>
        <p:nvPicPr>
          <p:cNvPr id="11" name="Picture 10" descr="A person with her hand to her face and a computer&#10;&#10;AI-generated content may be incorrect.">
            <a:extLst>
              <a:ext uri="{FF2B5EF4-FFF2-40B4-BE49-F238E27FC236}">
                <a16:creationId xmlns:a16="http://schemas.microsoft.com/office/drawing/2014/main" id="{155CED01-F284-DBE8-9E6B-372DD17B0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40" y="3942046"/>
            <a:ext cx="3313473" cy="2765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262608-4F09-8A3F-DEF7-4FC8E7E6C236}"/>
              </a:ext>
            </a:extLst>
          </p:cNvPr>
          <p:cNvSpPr txBox="1"/>
          <p:nvPr/>
        </p:nvSpPr>
        <p:spPr>
          <a:xfrm>
            <a:off x="176979" y="3942046"/>
            <a:ext cx="80083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💪</a:t>
            </a:r>
            <a:r>
              <a:rPr lang="en-US" dirty="0"/>
              <a:t> </a:t>
            </a:r>
            <a:r>
              <a:rPr lang="en-US" sz="2900" dirty="0">
                <a:solidFill>
                  <a:srgbClr val="DF7E13"/>
                </a:solidFill>
                <a:latin typeface="Cooper Black" panose="0208090404030B020404" pitchFamily="18" charset="0"/>
              </a:rPr>
              <a:t>Physical Health Impacts:</a:t>
            </a:r>
          </a:p>
          <a:p>
            <a:endParaRPr lang="en-US" sz="29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900" dirty="0">
                <a:latin typeface="Comic Sans MS" panose="030F0702030302020204" pitchFamily="66" charset="0"/>
              </a:rPr>
              <a:t>Visual Strain (Computer Vision Syndrome).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900" dirty="0">
                <a:latin typeface="Comic Sans MS" panose="030F0702030302020204" pitchFamily="66" charset="0"/>
              </a:rPr>
              <a:t>Musculoskeletal Issues.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900" dirty="0">
                <a:latin typeface="Comic Sans MS" panose="030F0702030302020204" pitchFamily="66" charset="0"/>
              </a:rPr>
              <a:t> Sedentary Behavior.</a:t>
            </a:r>
          </a:p>
          <a:p>
            <a:endParaRPr lang="en-US" dirty="0"/>
          </a:p>
        </p:txBody>
      </p:sp>
      <p:pic>
        <p:nvPicPr>
          <p:cNvPr id="8" name="Picture 7" descr="A group of people kneeling in front of a blackboard&#10;&#10;AI-generated content may be incorrect.">
            <a:extLst>
              <a:ext uri="{FF2B5EF4-FFF2-40B4-BE49-F238E27FC236}">
                <a16:creationId xmlns:a16="http://schemas.microsoft.com/office/drawing/2014/main" id="{2ACD0BEA-94E6-D27D-7E47-4B935FE12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58" y="25424"/>
            <a:ext cx="5864941" cy="39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group of people using their phones&#10;&#10;AI-generated content may be incorrect.">
            <a:extLst>
              <a:ext uri="{FF2B5EF4-FFF2-40B4-BE49-F238E27FC236}">
                <a16:creationId xmlns:a16="http://schemas.microsoft.com/office/drawing/2014/main" id="{30E78F20-6FDB-BA8B-BF3F-03B5364387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/>
          <a:stretch>
            <a:fillRect/>
          </a:stretch>
        </p:blipFill>
        <p:spPr>
          <a:xfrm>
            <a:off x="0" y="-1"/>
            <a:ext cx="12191980" cy="6857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369A59-65B0-DA5E-12D1-787BD11D2F9B}"/>
              </a:ext>
            </a:extLst>
          </p:cNvPr>
          <p:cNvSpPr txBox="1"/>
          <p:nvPr/>
        </p:nvSpPr>
        <p:spPr>
          <a:xfrm>
            <a:off x="283779" y="0"/>
            <a:ext cx="11713780" cy="26985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Adolescents and young adults are at greater risk due to their </a:t>
            </a:r>
            <a:r>
              <a:rPr lang="en-US" sz="44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developing brains</a:t>
            </a: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76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ell phone with plants coming out of it&#10;&#10;AI-generated content may be incorrect.">
            <a:extLst>
              <a:ext uri="{FF2B5EF4-FFF2-40B4-BE49-F238E27FC236}">
                <a16:creationId xmlns:a16="http://schemas.microsoft.com/office/drawing/2014/main" id="{1BF752B1-311D-DA19-2799-A1C289AC1E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4" r="-1" b="3938"/>
          <a:stretch>
            <a:fillRect/>
          </a:stretch>
        </p:blipFill>
        <p:spPr>
          <a:xfrm>
            <a:off x="20" y="2117"/>
            <a:ext cx="12191980" cy="6858000"/>
          </a:xfrm>
          <a:prstGeom prst="rect">
            <a:avLst/>
          </a:prstGeom>
        </p:spPr>
      </p:pic>
      <p:sp>
        <p:nvSpPr>
          <p:cNvPr id="40" name="Arc 3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0BF5F-258B-737F-F1AE-695F33B9534B}"/>
              </a:ext>
            </a:extLst>
          </p:cNvPr>
          <p:cNvSpPr txBox="1"/>
          <p:nvPr/>
        </p:nvSpPr>
        <p:spPr>
          <a:xfrm>
            <a:off x="0" y="814829"/>
            <a:ext cx="12742605" cy="6044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5138" y="4907228"/>
            <a:ext cx="6096000" cy="12557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prstClr val="white"/>
                </a:solidFill>
                <a:latin typeface="Comic Sans MS" panose="030F0702030302020204" pitchFamily="66" charset="0"/>
              </a:rPr>
              <a:t>Let’s explore how “</a:t>
            </a:r>
            <a:r>
              <a:rPr lang="en-US" sz="2800" dirty="0">
                <a:solidFill>
                  <a:prstClr val="white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Digital Detox</a:t>
            </a:r>
            <a:r>
              <a:rPr lang="en-US" sz="2800" dirty="0">
                <a:solidFill>
                  <a:prstClr val="white"/>
                </a:solidFill>
                <a:latin typeface="Comic Sans MS" panose="030F0702030302020204" pitchFamily="66" charset="0"/>
              </a:rPr>
              <a:t>” and </a:t>
            </a:r>
            <a:r>
              <a:rPr lang="en-US" sz="2800" dirty="0">
                <a:solidFill>
                  <a:prstClr val="whit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Back to Nature </a:t>
            </a:r>
            <a:r>
              <a:rPr lang="en-US" sz="2800" dirty="0">
                <a:solidFill>
                  <a:prstClr val="white"/>
                </a:solidFill>
                <a:latin typeface="Comic Sans MS" panose="030F0702030302020204" pitchFamily="66" charset="0"/>
              </a:rPr>
              <a:t>can help us restore balance.</a:t>
            </a:r>
          </a:p>
        </p:txBody>
      </p:sp>
    </p:spTree>
    <p:extLst>
      <p:ext uri="{BB962C8B-B14F-4D97-AF65-F5344CB8AC3E}">
        <p14:creationId xmlns:p14="http://schemas.microsoft.com/office/powerpoint/2010/main" val="28720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72782F-F535-9198-C6E3-CB52473A2964}"/>
              </a:ext>
            </a:extLst>
          </p:cNvPr>
          <p:cNvSpPr txBox="1"/>
          <p:nvPr/>
        </p:nvSpPr>
        <p:spPr>
          <a:xfrm>
            <a:off x="125362" y="224367"/>
            <a:ext cx="5425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50000"/>
                    <a:lumOff val="50000"/>
                  </a:schemeClr>
                </a:solidFill>
                <a:latin typeface="Gill Sans Ultra Bold" panose="020B0A02020104020203" pitchFamily="34" charset="0"/>
              </a:rPr>
              <a:t>Digital Detox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00BD6-7E22-FA60-0974-01367AACA742}"/>
              </a:ext>
            </a:extLst>
          </p:cNvPr>
          <p:cNvSpPr txBox="1"/>
          <p:nvPr/>
        </p:nvSpPr>
        <p:spPr>
          <a:xfrm>
            <a:off x="125361" y="4381009"/>
            <a:ext cx="72083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n>
                  <a:solidFill>
                    <a:schemeClr val="accent2"/>
                  </a:solidFill>
                </a:ln>
                <a:solidFill>
                  <a:srgbClr val="FF7C80"/>
                </a:solidFill>
                <a:latin typeface="Comic Sans MS" panose="030F0702030302020204" pitchFamily="66" charset="0"/>
              </a:rPr>
              <a:t>Examples: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Turning off your phone for a weekend.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Avoiding social media for a week.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Spending time outdoors without any gadgets.</a:t>
            </a:r>
          </a:p>
        </p:txBody>
      </p:sp>
      <p:pic>
        <p:nvPicPr>
          <p:cNvPr id="9" name="Picture 8" descr="A blue trash can with a pink paper note attached to it&#10;&#10;AI-generated content may be incorrect.">
            <a:extLst>
              <a:ext uri="{FF2B5EF4-FFF2-40B4-BE49-F238E27FC236}">
                <a16:creationId xmlns:a16="http://schemas.microsoft.com/office/drawing/2014/main" id="{DC4FD349-9FC1-3E96-EEF4-E940458AF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72CA031-4EC0-F03A-D801-1DAE28EEA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61" y="1276662"/>
            <a:ext cx="807474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>
                <a:latin typeface="Comic Sans MS" panose="030F0702030302020204" pitchFamily="66" charset="0"/>
              </a:rPr>
              <a:t>A period of time during which a person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refrains from using digital devices</a:t>
            </a:r>
            <a:r>
              <a:rPr lang="en-US" altLang="en-US" sz="2800" dirty="0">
                <a:latin typeface="Comic Sans MS" panose="030F0702030302020204" pitchFamily="66" charset="0"/>
              </a:rPr>
              <a:t> like smartphones, computers, and social media platforms </a:t>
            </a:r>
            <a:r>
              <a:rPr lang="en-US" alt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to focus on real-life interactions</a:t>
            </a:r>
            <a:r>
              <a:rPr lang="en-US" altLang="en-US" sz="29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46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itting at a desk with many computer screens&#10;&#10;AI-generated content may be incorrect.">
            <a:extLst>
              <a:ext uri="{FF2B5EF4-FFF2-40B4-BE49-F238E27FC236}">
                <a16:creationId xmlns:a16="http://schemas.microsoft.com/office/drawing/2014/main" id="{D6E8EE2B-A24A-C533-8ED7-0EDC4CE83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3" b="30702"/>
          <a:stretch>
            <a:fillRect/>
          </a:stretch>
        </p:blipFill>
        <p:spPr>
          <a:xfrm>
            <a:off x="20" y="-206468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802F93-0230-6F52-5E17-388350647A93}"/>
              </a:ext>
            </a:extLst>
          </p:cNvPr>
          <p:cNvSpPr txBox="1"/>
          <p:nvPr/>
        </p:nvSpPr>
        <p:spPr>
          <a:xfrm>
            <a:off x="2436016" y="6095990"/>
            <a:ext cx="782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Signs You Need a Digital Detox</a:t>
            </a:r>
          </a:p>
        </p:txBody>
      </p:sp>
    </p:spTree>
    <p:extLst>
      <p:ext uri="{BB962C8B-B14F-4D97-AF65-F5344CB8AC3E}">
        <p14:creationId xmlns:p14="http://schemas.microsoft.com/office/powerpoint/2010/main" val="34322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830</Words>
  <Application>Microsoft Office PowerPoint</Application>
  <PresentationFormat>Widescreen</PresentationFormat>
  <Paragraphs>154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51" baseType="lpstr">
      <vt:lpstr>ADLaM Display</vt:lpstr>
      <vt:lpstr>Agency FB</vt:lpstr>
      <vt:lpstr>Andalus</vt:lpstr>
      <vt:lpstr>Aptos</vt:lpstr>
      <vt:lpstr>Aptos Display</vt:lpstr>
      <vt:lpstr>Arial</vt:lpstr>
      <vt:lpstr>Arial Rounded MT Bold</vt:lpstr>
      <vt:lpstr>Berlin Sans FB Demi</vt:lpstr>
      <vt:lpstr>Bernard MT Condensed</vt:lpstr>
      <vt:lpstr>Bodoni MT Black</vt:lpstr>
      <vt:lpstr>Calibri</vt:lpstr>
      <vt:lpstr>Comic Sans MS</vt:lpstr>
      <vt:lpstr>Cooper Black</vt:lpstr>
      <vt:lpstr>Courier New</vt:lpstr>
      <vt:lpstr>Dreaming Outloud Script Pro</vt:lpstr>
      <vt:lpstr>Eras Bold ITC</vt:lpstr>
      <vt:lpstr>Freestyle Script</vt:lpstr>
      <vt:lpstr>Gill Sans Ultra Bold</vt:lpstr>
      <vt:lpstr>Harrington</vt:lpstr>
      <vt:lpstr>Imprint MT Shadow</vt:lpstr>
      <vt:lpstr>Lucida Calligraphy</vt:lpstr>
      <vt:lpstr>Meiryo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عبير  عبدالرحمن السيد عبدالرحمن</dc:creator>
  <cp:lastModifiedBy>Mayar</cp:lastModifiedBy>
  <cp:revision>12</cp:revision>
  <dcterms:created xsi:type="dcterms:W3CDTF">2025-07-17T10:07:07Z</dcterms:created>
  <dcterms:modified xsi:type="dcterms:W3CDTF">2025-07-22T00:57:44Z</dcterms:modified>
</cp:coreProperties>
</file>