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5" r:id="rId7"/>
    <p:sldId id="262" r:id="rId8"/>
    <p:sldId id="261" r:id="rId9"/>
    <p:sldId id="263" r:id="rId10"/>
    <p:sldId id="264" r:id="rId11"/>
    <p:sldId id="266" r:id="rId12"/>
    <p:sldId id="267" r:id="rId13"/>
    <p:sldId id="268" r:id="rId14"/>
    <p:sldId id="269" r:id="rId15"/>
    <p:sldId id="270" r:id="rId16"/>
    <p:sldId id="271" r:id="rId17"/>
    <p:sldId id="272" r:id="rId18"/>
    <p:sldId id="276"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359A9-0218-4C5F-B30F-7651ABE2EE0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28C1A198-E8DF-4ABA-88A2-A962D6BECB6D}">
      <dgm:prSet phldrT="[Text]" custT="1"/>
      <dgm:spPr/>
      <dgm:t>
        <a:bodyPr/>
        <a:lstStyle/>
        <a:p>
          <a:r>
            <a:rPr lang="en-US" sz="4000" dirty="0" smtClean="0"/>
            <a:t>curcumin</a:t>
          </a:r>
          <a:endParaRPr lang="en-US" sz="4000" dirty="0"/>
        </a:p>
      </dgm:t>
    </dgm:pt>
    <dgm:pt modelId="{F13D441B-7C63-4E15-A387-E7B575D19A17}" type="parTrans" cxnId="{4D3DF4ED-E0B6-4B22-B261-37CC4B5259CE}">
      <dgm:prSet/>
      <dgm:spPr/>
      <dgm:t>
        <a:bodyPr/>
        <a:lstStyle/>
        <a:p>
          <a:endParaRPr lang="en-US"/>
        </a:p>
      </dgm:t>
    </dgm:pt>
    <dgm:pt modelId="{D049442A-505F-4D30-8039-4CB05CF45414}" type="sibTrans" cxnId="{4D3DF4ED-E0B6-4B22-B261-37CC4B5259CE}">
      <dgm:prSet/>
      <dgm:spPr/>
      <dgm:t>
        <a:bodyPr/>
        <a:lstStyle/>
        <a:p>
          <a:endParaRPr lang="en-US"/>
        </a:p>
      </dgm:t>
    </dgm:pt>
    <dgm:pt modelId="{B53DF56C-5703-4D54-A855-EE951B78C158}">
      <dgm:prSet phldrT="[Text]" custT="1"/>
      <dgm:spPr>
        <a:blipFill rotWithShape="0">
          <a:blip xmlns:r="http://schemas.openxmlformats.org/officeDocument/2006/relationships" r:embed="rId1"/>
          <a:stretch>
            <a:fillRect/>
          </a:stretch>
        </a:blipFill>
      </dgm:spPr>
      <dgm:t>
        <a:bodyPr/>
        <a:lstStyle/>
        <a:p>
          <a:endParaRPr lang="en-US" sz="3600" dirty="0"/>
        </a:p>
      </dgm:t>
    </dgm:pt>
    <dgm:pt modelId="{B9458774-D133-45A2-A3FE-804D31D8F877}" type="parTrans" cxnId="{43ABCE68-B7F5-45CF-943E-9E2A38D49D97}">
      <dgm:prSet/>
      <dgm:spPr/>
      <dgm:t>
        <a:bodyPr/>
        <a:lstStyle/>
        <a:p>
          <a:endParaRPr lang="en-US"/>
        </a:p>
      </dgm:t>
    </dgm:pt>
    <dgm:pt modelId="{A5CAE300-A398-4711-B1FE-C8C0BF90E224}" type="sibTrans" cxnId="{43ABCE68-B7F5-45CF-943E-9E2A38D49D97}">
      <dgm:prSet/>
      <dgm:spPr/>
      <dgm:t>
        <a:bodyPr/>
        <a:lstStyle/>
        <a:p>
          <a:endParaRPr lang="en-US"/>
        </a:p>
      </dgm:t>
    </dgm:pt>
    <dgm:pt modelId="{A77B2C80-0734-4498-AEBE-BED9959C5FB7}">
      <dgm:prSet phldrT="[Text]"/>
      <dgm:spPr>
        <a:blipFill rotWithShape="0">
          <a:blip xmlns:r="http://schemas.openxmlformats.org/officeDocument/2006/relationships" r:embed="rId2"/>
          <a:stretch>
            <a:fillRect/>
          </a:stretch>
        </a:blipFill>
      </dgm:spPr>
      <dgm:t>
        <a:bodyPr/>
        <a:lstStyle/>
        <a:p>
          <a:endParaRPr lang="en-US" dirty="0"/>
        </a:p>
      </dgm:t>
    </dgm:pt>
    <dgm:pt modelId="{03F2B094-9B87-47F5-AEB1-DBA3C8916CA9}" type="parTrans" cxnId="{26E3D513-5B19-42C4-827F-39DAD636EF4C}">
      <dgm:prSet/>
      <dgm:spPr/>
      <dgm:t>
        <a:bodyPr/>
        <a:lstStyle/>
        <a:p>
          <a:endParaRPr lang="en-US"/>
        </a:p>
      </dgm:t>
    </dgm:pt>
    <dgm:pt modelId="{7C83A323-6543-4C8B-9708-9F60348F265D}" type="sibTrans" cxnId="{26E3D513-5B19-42C4-827F-39DAD636EF4C}">
      <dgm:prSet/>
      <dgm:spPr/>
      <dgm:t>
        <a:bodyPr/>
        <a:lstStyle/>
        <a:p>
          <a:endParaRPr lang="en-US"/>
        </a:p>
      </dgm:t>
    </dgm:pt>
    <dgm:pt modelId="{1D62159C-BE58-4300-BC6F-789FB31345E8}">
      <dgm:prSet phldrT="[Text]"/>
      <dgm:spPr>
        <a:blipFill rotWithShape="0">
          <a:blip xmlns:r="http://schemas.openxmlformats.org/officeDocument/2006/relationships" r:embed="rId3"/>
          <a:stretch>
            <a:fillRect/>
          </a:stretch>
        </a:blipFill>
      </dgm:spPr>
      <dgm:t>
        <a:bodyPr/>
        <a:lstStyle/>
        <a:p>
          <a:endParaRPr lang="en-US" dirty="0"/>
        </a:p>
      </dgm:t>
    </dgm:pt>
    <dgm:pt modelId="{37DC6F91-39F1-437E-99E9-FF69E1A859EB}" type="parTrans" cxnId="{9CBB4D52-1A76-4216-BBE7-6DBE377C84F3}">
      <dgm:prSet/>
      <dgm:spPr/>
      <dgm:t>
        <a:bodyPr/>
        <a:lstStyle/>
        <a:p>
          <a:endParaRPr lang="en-US"/>
        </a:p>
      </dgm:t>
    </dgm:pt>
    <dgm:pt modelId="{6457FBA7-ACF5-4EF3-BACF-687B5D14807E}" type="sibTrans" cxnId="{9CBB4D52-1A76-4216-BBE7-6DBE377C84F3}">
      <dgm:prSet/>
      <dgm:spPr/>
      <dgm:t>
        <a:bodyPr/>
        <a:lstStyle/>
        <a:p>
          <a:endParaRPr lang="en-US"/>
        </a:p>
      </dgm:t>
    </dgm:pt>
    <dgm:pt modelId="{02213ADA-9EBF-48B3-9D68-A561FAE600FF}">
      <dgm:prSet phldrT="[Text]"/>
      <dgm:spPr>
        <a:blipFill rotWithShape="0">
          <a:blip xmlns:r="http://schemas.openxmlformats.org/officeDocument/2006/relationships" r:embed="rId4"/>
          <a:stretch>
            <a:fillRect/>
          </a:stretch>
        </a:blipFill>
      </dgm:spPr>
      <dgm:t>
        <a:bodyPr/>
        <a:lstStyle/>
        <a:p>
          <a:endParaRPr lang="en-US" dirty="0"/>
        </a:p>
      </dgm:t>
    </dgm:pt>
    <dgm:pt modelId="{3E6BD4F7-278D-4399-B53D-4613E4CBA52D}" type="parTrans" cxnId="{756D864E-7F16-4971-9CF1-4305275A7A39}">
      <dgm:prSet/>
      <dgm:spPr/>
      <dgm:t>
        <a:bodyPr/>
        <a:lstStyle/>
        <a:p>
          <a:endParaRPr lang="en-US"/>
        </a:p>
      </dgm:t>
    </dgm:pt>
    <dgm:pt modelId="{49CCEA05-5702-490D-A92F-32D5E19A0A19}" type="sibTrans" cxnId="{756D864E-7F16-4971-9CF1-4305275A7A39}">
      <dgm:prSet/>
      <dgm:spPr/>
      <dgm:t>
        <a:bodyPr/>
        <a:lstStyle/>
        <a:p>
          <a:endParaRPr lang="en-US"/>
        </a:p>
      </dgm:t>
    </dgm:pt>
    <dgm:pt modelId="{E01D63C1-97CF-442B-92A9-BDC1D0230DD3}">
      <dgm:prSet phldrT="[Text]"/>
      <dgm:spPr>
        <a:blipFill rotWithShape="0">
          <a:blip xmlns:r="http://schemas.openxmlformats.org/officeDocument/2006/relationships" r:embed="rId5"/>
          <a:stretch>
            <a:fillRect/>
          </a:stretch>
        </a:blipFill>
      </dgm:spPr>
      <dgm:t>
        <a:bodyPr/>
        <a:lstStyle/>
        <a:p>
          <a:endParaRPr lang="en-US" dirty="0"/>
        </a:p>
      </dgm:t>
    </dgm:pt>
    <dgm:pt modelId="{1D2EB993-B3F4-4CCB-96DC-FA6438171DC2}" type="parTrans" cxnId="{9CE72D75-A4B2-46ED-B61C-F262D9707AE0}">
      <dgm:prSet/>
      <dgm:spPr/>
      <dgm:t>
        <a:bodyPr/>
        <a:lstStyle/>
        <a:p>
          <a:endParaRPr lang="en-US"/>
        </a:p>
      </dgm:t>
    </dgm:pt>
    <dgm:pt modelId="{124997FA-CAA0-43EF-BBB9-2E251E457FFC}" type="sibTrans" cxnId="{9CE72D75-A4B2-46ED-B61C-F262D9707AE0}">
      <dgm:prSet/>
      <dgm:spPr/>
      <dgm:t>
        <a:bodyPr/>
        <a:lstStyle/>
        <a:p>
          <a:endParaRPr lang="en-US"/>
        </a:p>
      </dgm:t>
    </dgm:pt>
    <dgm:pt modelId="{5B8BA787-1EBB-4CF0-8A80-3574DDB5C4F5}" type="pres">
      <dgm:prSet presAssocID="{169359A9-0218-4C5F-B30F-7651ABE2EE07}" presName="Name0" presStyleCnt="0">
        <dgm:presLayoutVars>
          <dgm:chMax val="1"/>
          <dgm:chPref val="1"/>
          <dgm:dir/>
          <dgm:animOne val="branch"/>
          <dgm:animLvl val="lvl"/>
        </dgm:presLayoutVars>
      </dgm:prSet>
      <dgm:spPr/>
      <dgm:t>
        <a:bodyPr/>
        <a:lstStyle/>
        <a:p>
          <a:endParaRPr lang="en-US"/>
        </a:p>
      </dgm:t>
    </dgm:pt>
    <dgm:pt modelId="{5EFEBA98-8D55-4E1E-A5DA-186B0511EBA9}" type="pres">
      <dgm:prSet presAssocID="{28C1A198-E8DF-4ABA-88A2-A962D6BECB6D}" presName="Parent" presStyleLbl="node0" presStyleIdx="0" presStyleCnt="1" custScaleX="169298">
        <dgm:presLayoutVars>
          <dgm:chMax val="6"/>
          <dgm:chPref val="6"/>
        </dgm:presLayoutVars>
      </dgm:prSet>
      <dgm:spPr/>
      <dgm:t>
        <a:bodyPr/>
        <a:lstStyle/>
        <a:p>
          <a:endParaRPr lang="en-US"/>
        </a:p>
      </dgm:t>
    </dgm:pt>
    <dgm:pt modelId="{27E3B4ED-CE9E-4BCA-89ED-9665B333EAC1}" type="pres">
      <dgm:prSet presAssocID="{B53DF56C-5703-4D54-A855-EE951B78C158}" presName="Accent1" presStyleCnt="0"/>
      <dgm:spPr/>
    </dgm:pt>
    <dgm:pt modelId="{9EBB4E0C-814E-49CA-9EDE-126854A0E9EF}" type="pres">
      <dgm:prSet presAssocID="{B53DF56C-5703-4D54-A855-EE951B78C158}" presName="Accent" presStyleLbl="bgShp" presStyleIdx="0" presStyleCnt="5"/>
      <dgm:spPr/>
    </dgm:pt>
    <dgm:pt modelId="{88CF05D2-3FE7-44A1-A63C-F64A00489C3E}" type="pres">
      <dgm:prSet presAssocID="{B53DF56C-5703-4D54-A855-EE951B78C158}" presName="Child1" presStyleLbl="node1" presStyleIdx="0" presStyleCnt="5" custScaleX="154822" custLinFactNeighborX="-29623" custLinFactNeighborY="20925">
        <dgm:presLayoutVars>
          <dgm:chMax val="0"/>
          <dgm:chPref val="0"/>
          <dgm:bulletEnabled val="1"/>
        </dgm:presLayoutVars>
      </dgm:prSet>
      <dgm:spPr/>
      <dgm:t>
        <a:bodyPr/>
        <a:lstStyle/>
        <a:p>
          <a:endParaRPr lang="en-US"/>
        </a:p>
      </dgm:t>
    </dgm:pt>
    <dgm:pt modelId="{B8DFDABF-86EC-4B1B-83A5-C79E22C7BC33}" type="pres">
      <dgm:prSet presAssocID="{A77B2C80-0734-4498-AEBE-BED9959C5FB7}" presName="Accent2" presStyleCnt="0"/>
      <dgm:spPr/>
    </dgm:pt>
    <dgm:pt modelId="{6F954659-99DE-474D-AA09-61290C670B76}" type="pres">
      <dgm:prSet presAssocID="{A77B2C80-0734-4498-AEBE-BED9959C5FB7}" presName="Accent" presStyleLbl="bgShp" presStyleIdx="1" presStyleCnt="5"/>
      <dgm:spPr/>
    </dgm:pt>
    <dgm:pt modelId="{5C2F317A-2F16-4D18-A5BD-D9EF443D7C94}" type="pres">
      <dgm:prSet presAssocID="{A77B2C80-0734-4498-AEBE-BED9959C5FB7}" presName="Child2" presStyleLbl="node1" presStyleIdx="1" presStyleCnt="5" custScaleX="131035" custLinFactNeighborX="90515" custLinFactNeighborY="46607">
        <dgm:presLayoutVars>
          <dgm:chMax val="0"/>
          <dgm:chPref val="0"/>
          <dgm:bulletEnabled val="1"/>
        </dgm:presLayoutVars>
      </dgm:prSet>
      <dgm:spPr/>
      <dgm:t>
        <a:bodyPr/>
        <a:lstStyle/>
        <a:p>
          <a:endParaRPr lang="en-US"/>
        </a:p>
      </dgm:t>
    </dgm:pt>
    <dgm:pt modelId="{1DA33E39-E56E-48F2-9BE8-0D5EC80FCB35}" type="pres">
      <dgm:prSet presAssocID="{1D62159C-BE58-4300-BC6F-789FB31345E8}" presName="Accent3" presStyleCnt="0"/>
      <dgm:spPr/>
    </dgm:pt>
    <dgm:pt modelId="{D498934F-04FD-43E7-A644-57C7DFA10EF6}" type="pres">
      <dgm:prSet presAssocID="{1D62159C-BE58-4300-BC6F-789FB31345E8}" presName="Accent" presStyleLbl="bgShp" presStyleIdx="2" presStyleCnt="5"/>
      <dgm:spPr/>
    </dgm:pt>
    <dgm:pt modelId="{81F7EF18-A6E5-4D0A-B626-5189DF6DFC21}" type="pres">
      <dgm:prSet presAssocID="{1D62159C-BE58-4300-BC6F-789FB31345E8}" presName="Child3" presStyleLbl="node1" presStyleIdx="2" presStyleCnt="5" custScaleX="153135" custLinFactNeighborX="29623" custLinFactNeighborY="57070">
        <dgm:presLayoutVars>
          <dgm:chMax val="0"/>
          <dgm:chPref val="0"/>
          <dgm:bulletEnabled val="1"/>
        </dgm:presLayoutVars>
      </dgm:prSet>
      <dgm:spPr/>
      <dgm:t>
        <a:bodyPr/>
        <a:lstStyle/>
        <a:p>
          <a:endParaRPr lang="en-US"/>
        </a:p>
      </dgm:t>
    </dgm:pt>
    <dgm:pt modelId="{19B61FEF-88C7-45E0-BEC1-2C585972D32D}" type="pres">
      <dgm:prSet presAssocID="{02213ADA-9EBF-48B3-9D68-A561FAE600FF}" presName="Accent4" presStyleCnt="0"/>
      <dgm:spPr/>
    </dgm:pt>
    <dgm:pt modelId="{186772DE-19C4-47A9-A904-EC5FCA3790C1}" type="pres">
      <dgm:prSet presAssocID="{02213ADA-9EBF-48B3-9D68-A561FAE600FF}" presName="Accent" presStyleLbl="bgShp" presStyleIdx="3" presStyleCnt="5"/>
      <dgm:spPr/>
    </dgm:pt>
    <dgm:pt modelId="{834DFACF-F27D-495D-A398-6FD8BF356DBF}" type="pres">
      <dgm:prSet presAssocID="{02213ADA-9EBF-48B3-9D68-A561FAE600FF}" presName="Child4" presStyleLbl="node1" presStyleIdx="3" presStyleCnt="5" custScaleX="175735" custLinFactNeighborX="-69944" custLinFactNeighborY="-24730">
        <dgm:presLayoutVars>
          <dgm:chMax val="0"/>
          <dgm:chPref val="0"/>
          <dgm:bulletEnabled val="1"/>
        </dgm:presLayoutVars>
      </dgm:prSet>
      <dgm:spPr/>
      <dgm:t>
        <a:bodyPr/>
        <a:lstStyle/>
        <a:p>
          <a:endParaRPr lang="en-US"/>
        </a:p>
      </dgm:t>
    </dgm:pt>
    <dgm:pt modelId="{979D517B-44F5-438E-B50C-D62F4BAD7DAC}" type="pres">
      <dgm:prSet presAssocID="{E01D63C1-97CF-442B-92A9-BDC1D0230DD3}" presName="Accent5" presStyleCnt="0"/>
      <dgm:spPr/>
    </dgm:pt>
    <dgm:pt modelId="{3FA58897-3F32-4112-BA42-E1897896B6DF}" type="pres">
      <dgm:prSet presAssocID="{E01D63C1-97CF-442B-92A9-BDC1D0230DD3}" presName="Accent" presStyleLbl="bgShp" presStyleIdx="4" presStyleCnt="5"/>
      <dgm:spPr/>
    </dgm:pt>
    <dgm:pt modelId="{3CC03512-0521-4EFE-9ABA-656AA73B5A67}" type="pres">
      <dgm:prSet presAssocID="{E01D63C1-97CF-442B-92A9-BDC1D0230DD3}" presName="Child5" presStyleLbl="node1" presStyleIdx="4" presStyleCnt="5" custAng="0" custScaleX="109953" custScaleY="78307" custLinFactNeighborX="-90515" custLinFactNeighborY="-58021">
        <dgm:presLayoutVars>
          <dgm:chMax val="0"/>
          <dgm:chPref val="0"/>
          <dgm:bulletEnabled val="1"/>
        </dgm:presLayoutVars>
      </dgm:prSet>
      <dgm:spPr/>
      <dgm:t>
        <a:bodyPr/>
        <a:lstStyle/>
        <a:p>
          <a:endParaRPr lang="en-US"/>
        </a:p>
      </dgm:t>
    </dgm:pt>
  </dgm:ptLst>
  <dgm:cxnLst>
    <dgm:cxn modelId="{6E5CE49A-5E1D-4528-A776-9FE5C4293467}" type="presOf" srcId="{A77B2C80-0734-4498-AEBE-BED9959C5FB7}" destId="{5C2F317A-2F16-4D18-A5BD-D9EF443D7C94}" srcOrd="0" destOrd="0" presId="urn:microsoft.com/office/officeart/2011/layout/HexagonRadial"/>
    <dgm:cxn modelId="{9CE72D75-A4B2-46ED-B61C-F262D9707AE0}" srcId="{28C1A198-E8DF-4ABA-88A2-A962D6BECB6D}" destId="{E01D63C1-97CF-442B-92A9-BDC1D0230DD3}" srcOrd="4" destOrd="0" parTransId="{1D2EB993-B3F4-4CCB-96DC-FA6438171DC2}" sibTransId="{124997FA-CAA0-43EF-BBB9-2E251E457FFC}"/>
    <dgm:cxn modelId="{CDE2408C-1DD1-43E7-88F3-0BD0C4DFDC31}" type="presOf" srcId="{02213ADA-9EBF-48B3-9D68-A561FAE600FF}" destId="{834DFACF-F27D-495D-A398-6FD8BF356DBF}" srcOrd="0" destOrd="0" presId="urn:microsoft.com/office/officeart/2011/layout/HexagonRadial"/>
    <dgm:cxn modelId="{43ABCE68-B7F5-45CF-943E-9E2A38D49D97}" srcId="{28C1A198-E8DF-4ABA-88A2-A962D6BECB6D}" destId="{B53DF56C-5703-4D54-A855-EE951B78C158}" srcOrd="0" destOrd="0" parTransId="{B9458774-D133-45A2-A3FE-804D31D8F877}" sibTransId="{A5CAE300-A398-4711-B1FE-C8C0BF90E224}"/>
    <dgm:cxn modelId="{B18FE240-6A51-4275-BFE5-2F771B13BFE9}" type="presOf" srcId="{B53DF56C-5703-4D54-A855-EE951B78C158}" destId="{88CF05D2-3FE7-44A1-A63C-F64A00489C3E}" srcOrd="0" destOrd="0" presId="urn:microsoft.com/office/officeart/2011/layout/HexagonRadial"/>
    <dgm:cxn modelId="{A61E1CA3-81DD-4C23-B6AE-4D383E53C74D}" type="presOf" srcId="{1D62159C-BE58-4300-BC6F-789FB31345E8}" destId="{81F7EF18-A6E5-4D0A-B626-5189DF6DFC21}" srcOrd="0" destOrd="0" presId="urn:microsoft.com/office/officeart/2011/layout/HexagonRadial"/>
    <dgm:cxn modelId="{AE943DFB-21B4-4686-A779-57C632603C29}" type="presOf" srcId="{169359A9-0218-4C5F-B30F-7651ABE2EE07}" destId="{5B8BA787-1EBB-4CF0-8A80-3574DDB5C4F5}" srcOrd="0" destOrd="0" presId="urn:microsoft.com/office/officeart/2011/layout/HexagonRadial"/>
    <dgm:cxn modelId="{339010E3-D553-4599-A669-D351A2B58271}" type="presOf" srcId="{E01D63C1-97CF-442B-92A9-BDC1D0230DD3}" destId="{3CC03512-0521-4EFE-9ABA-656AA73B5A67}" srcOrd="0" destOrd="0" presId="urn:microsoft.com/office/officeart/2011/layout/HexagonRadial"/>
    <dgm:cxn modelId="{776A00F8-D77A-44FA-99E6-AC44CA12DC2C}" type="presOf" srcId="{28C1A198-E8DF-4ABA-88A2-A962D6BECB6D}" destId="{5EFEBA98-8D55-4E1E-A5DA-186B0511EBA9}" srcOrd="0" destOrd="0" presId="urn:microsoft.com/office/officeart/2011/layout/HexagonRadial"/>
    <dgm:cxn modelId="{4D3DF4ED-E0B6-4B22-B261-37CC4B5259CE}" srcId="{169359A9-0218-4C5F-B30F-7651ABE2EE07}" destId="{28C1A198-E8DF-4ABA-88A2-A962D6BECB6D}" srcOrd="0" destOrd="0" parTransId="{F13D441B-7C63-4E15-A387-E7B575D19A17}" sibTransId="{D049442A-505F-4D30-8039-4CB05CF45414}"/>
    <dgm:cxn modelId="{26E3D513-5B19-42C4-827F-39DAD636EF4C}" srcId="{28C1A198-E8DF-4ABA-88A2-A962D6BECB6D}" destId="{A77B2C80-0734-4498-AEBE-BED9959C5FB7}" srcOrd="1" destOrd="0" parTransId="{03F2B094-9B87-47F5-AEB1-DBA3C8916CA9}" sibTransId="{7C83A323-6543-4C8B-9708-9F60348F265D}"/>
    <dgm:cxn modelId="{9CBB4D52-1A76-4216-BBE7-6DBE377C84F3}" srcId="{28C1A198-E8DF-4ABA-88A2-A962D6BECB6D}" destId="{1D62159C-BE58-4300-BC6F-789FB31345E8}" srcOrd="2" destOrd="0" parTransId="{37DC6F91-39F1-437E-99E9-FF69E1A859EB}" sibTransId="{6457FBA7-ACF5-4EF3-BACF-687B5D14807E}"/>
    <dgm:cxn modelId="{756D864E-7F16-4971-9CF1-4305275A7A39}" srcId="{28C1A198-E8DF-4ABA-88A2-A962D6BECB6D}" destId="{02213ADA-9EBF-48B3-9D68-A561FAE600FF}" srcOrd="3" destOrd="0" parTransId="{3E6BD4F7-278D-4399-B53D-4613E4CBA52D}" sibTransId="{49CCEA05-5702-490D-A92F-32D5E19A0A19}"/>
    <dgm:cxn modelId="{4932ED18-5445-4F37-9FE0-48B731EE748A}" type="presParOf" srcId="{5B8BA787-1EBB-4CF0-8A80-3574DDB5C4F5}" destId="{5EFEBA98-8D55-4E1E-A5DA-186B0511EBA9}" srcOrd="0" destOrd="0" presId="urn:microsoft.com/office/officeart/2011/layout/HexagonRadial"/>
    <dgm:cxn modelId="{D8C8801C-425B-4107-81E0-AB98C63EE865}" type="presParOf" srcId="{5B8BA787-1EBB-4CF0-8A80-3574DDB5C4F5}" destId="{27E3B4ED-CE9E-4BCA-89ED-9665B333EAC1}" srcOrd="1" destOrd="0" presId="urn:microsoft.com/office/officeart/2011/layout/HexagonRadial"/>
    <dgm:cxn modelId="{519E7DE3-D7B0-4F8E-95D2-A1C474E25F63}" type="presParOf" srcId="{27E3B4ED-CE9E-4BCA-89ED-9665B333EAC1}" destId="{9EBB4E0C-814E-49CA-9EDE-126854A0E9EF}" srcOrd="0" destOrd="0" presId="urn:microsoft.com/office/officeart/2011/layout/HexagonRadial"/>
    <dgm:cxn modelId="{C3FE6FE5-150D-4FCD-9FAA-46B9F16BB1E1}" type="presParOf" srcId="{5B8BA787-1EBB-4CF0-8A80-3574DDB5C4F5}" destId="{88CF05D2-3FE7-44A1-A63C-F64A00489C3E}" srcOrd="2" destOrd="0" presId="urn:microsoft.com/office/officeart/2011/layout/HexagonRadial"/>
    <dgm:cxn modelId="{3E0D3B1C-6F38-4D89-8BF7-E7BED904A390}" type="presParOf" srcId="{5B8BA787-1EBB-4CF0-8A80-3574DDB5C4F5}" destId="{B8DFDABF-86EC-4B1B-83A5-C79E22C7BC33}" srcOrd="3" destOrd="0" presId="urn:microsoft.com/office/officeart/2011/layout/HexagonRadial"/>
    <dgm:cxn modelId="{F69EF470-42B1-4673-B6F5-CA75D74777D1}" type="presParOf" srcId="{B8DFDABF-86EC-4B1B-83A5-C79E22C7BC33}" destId="{6F954659-99DE-474D-AA09-61290C670B76}" srcOrd="0" destOrd="0" presId="urn:microsoft.com/office/officeart/2011/layout/HexagonRadial"/>
    <dgm:cxn modelId="{70A6C4DD-FDA5-4AC5-AB23-118643D1FCBB}" type="presParOf" srcId="{5B8BA787-1EBB-4CF0-8A80-3574DDB5C4F5}" destId="{5C2F317A-2F16-4D18-A5BD-D9EF443D7C94}" srcOrd="4" destOrd="0" presId="urn:microsoft.com/office/officeart/2011/layout/HexagonRadial"/>
    <dgm:cxn modelId="{2A531777-5DDE-40ED-8A87-6BBC2FBFA018}" type="presParOf" srcId="{5B8BA787-1EBB-4CF0-8A80-3574DDB5C4F5}" destId="{1DA33E39-E56E-48F2-9BE8-0D5EC80FCB35}" srcOrd="5" destOrd="0" presId="urn:microsoft.com/office/officeart/2011/layout/HexagonRadial"/>
    <dgm:cxn modelId="{5D4F09BA-9E39-4081-A4AF-B574B57172CE}" type="presParOf" srcId="{1DA33E39-E56E-48F2-9BE8-0D5EC80FCB35}" destId="{D498934F-04FD-43E7-A644-57C7DFA10EF6}" srcOrd="0" destOrd="0" presId="urn:microsoft.com/office/officeart/2011/layout/HexagonRadial"/>
    <dgm:cxn modelId="{DFB60D8E-FE84-4509-AAA0-F37B7822DFAC}" type="presParOf" srcId="{5B8BA787-1EBB-4CF0-8A80-3574DDB5C4F5}" destId="{81F7EF18-A6E5-4D0A-B626-5189DF6DFC21}" srcOrd="6" destOrd="0" presId="urn:microsoft.com/office/officeart/2011/layout/HexagonRadial"/>
    <dgm:cxn modelId="{551AC1B4-D24A-4666-8C72-DB2B84CCB221}" type="presParOf" srcId="{5B8BA787-1EBB-4CF0-8A80-3574DDB5C4F5}" destId="{19B61FEF-88C7-45E0-BEC1-2C585972D32D}" srcOrd="7" destOrd="0" presId="urn:microsoft.com/office/officeart/2011/layout/HexagonRadial"/>
    <dgm:cxn modelId="{6FEA3068-40CA-4B45-9927-047EC869CFE9}" type="presParOf" srcId="{19B61FEF-88C7-45E0-BEC1-2C585972D32D}" destId="{186772DE-19C4-47A9-A904-EC5FCA3790C1}" srcOrd="0" destOrd="0" presId="urn:microsoft.com/office/officeart/2011/layout/HexagonRadial"/>
    <dgm:cxn modelId="{6BCE88AB-4BC7-4A9F-A4BF-10D557047DD6}" type="presParOf" srcId="{5B8BA787-1EBB-4CF0-8A80-3574DDB5C4F5}" destId="{834DFACF-F27D-495D-A398-6FD8BF356DBF}" srcOrd="8" destOrd="0" presId="urn:microsoft.com/office/officeart/2011/layout/HexagonRadial"/>
    <dgm:cxn modelId="{80D1C178-435E-40A7-81E9-45C087BC6F54}" type="presParOf" srcId="{5B8BA787-1EBB-4CF0-8A80-3574DDB5C4F5}" destId="{979D517B-44F5-438E-B50C-D62F4BAD7DAC}" srcOrd="9" destOrd="0" presId="urn:microsoft.com/office/officeart/2011/layout/HexagonRadial"/>
    <dgm:cxn modelId="{659BCFE5-BE46-4AD4-A002-A7101878B519}" type="presParOf" srcId="{979D517B-44F5-438E-B50C-D62F4BAD7DAC}" destId="{3FA58897-3F32-4112-BA42-E1897896B6DF}" srcOrd="0" destOrd="0" presId="urn:microsoft.com/office/officeart/2011/layout/HexagonRadial"/>
    <dgm:cxn modelId="{8EEA0190-CA60-47F9-933A-8E7F0E72175D}" type="presParOf" srcId="{5B8BA787-1EBB-4CF0-8A80-3574DDB5C4F5}" destId="{3CC03512-0521-4EFE-9ABA-656AA73B5A67}" srcOrd="1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EBA98-8D55-4E1E-A5DA-186B0511EBA9}">
      <dsp:nvSpPr>
        <dsp:cNvPr id="0" name=""/>
        <dsp:cNvSpPr/>
      </dsp:nvSpPr>
      <dsp:spPr>
        <a:xfrm>
          <a:off x="3589424" y="1403741"/>
          <a:ext cx="3020643" cy="154341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curcumin</a:t>
          </a:r>
          <a:endParaRPr lang="en-US" sz="4000" kern="1200" dirty="0"/>
        </a:p>
      </dsp:txBody>
      <dsp:txXfrm>
        <a:off x="3988129" y="1607462"/>
        <a:ext cx="2223233" cy="1135977"/>
      </dsp:txXfrm>
    </dsp:sp>
    <dsp:sp modelId="{6F954659-99DE-474D-AA09-61290C670B76}">
      <dsp:nvSpPr>
        <dsp:cNvPr id="0" name=""/>
        <dsp:cNvSpPr/>
      </dsp:nvSpPr>
      <dsp:spPr>
        <a:xfrm>
          <a:off x="5324899" y="665319"/>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CF05D2-3FE7-44A1-A63C-F64A00489C3E}">
      <dsp:nvSpPr>
        <dsp:cNvPr id="0" name=""/>
        <dsp:cNvSpPr/>
      </dsp:nvSpPr>
      <dsp:spPr>
        <a:xfrm>
          <a:off x="3538065" y="264687"/>
          <a:ext cx="2263734" cy="1264933"/>
        </a:xfrm>
        <a:prstGeom prst="hexagon">
          <a:avLst>
            <a:gd name="adj" fmla="val 28570"/>
            <a:gd name="vf" fmla="val 11547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3847173" y="437411"/>
        <a:ext cx="1645518" cy="919485"/>
      </dsp:txXfrm>
    </dsp:sp>
    <dsp:sp modelId="{D498934F-04FD-43E7-A644-57C7DFA10EF6}">
      <dsp:nvSpPr>
        <dsp:cNvPr id="0" name=""/>
        <dsp:cNvSpPr/>
      </dsp:nvSpPr>
      <dsp:spPr>
        <a:xfrm>
          <a:off x="6110552" y="1749673"/>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F317A-2F16-4D18-A5BD-D9EF443D7C94}">
      <dsp:nvSpPr>
        <dsp:cNvPr id="0" name=""/>
        <dsp:cNvSpPr/>
      </dsp:nvSpPr>
      <dsp:spPr>
        <a:xfrm>
          <a:off x="6809531" y="1367567"/>
          <a:ext cx="1915932" cy="1264933"/>
        </a:xfrm>
        <a:prstGeom prst="hexagon">
          <a:avLst>
            <a:gd name="adj" fmla="val 28570"/>
            <a:gd name="vf" fmla="val 11547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endParaRPr lang="en-US" sz="5300" kern="1200" dirty="0"/>
        </a:p>
      </dsp:txBody>
      <dsp:txXfrm>
        <a:off x="7089656" y="1552510"/>
        <a:ext cx="1355682" cy="895047"/>
      </dsp:txXfrm>
    </dsp:sp>
    <dsp:sp modelId="{186772DE-19C4-47A9-A904-EC5FCA3790C1}">
      <dsp:nvSpPr>
        <dsp:cNvPr id="0" name=""/>
        <dsp:cNvSpPr/>
      </dsp:nvSpPr>
      <dsp:spPr>
        <a:xfrm>
          <a:off x="5564787" y="2973704"/>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F7EF18-A6E5-4D0A-B626-5189DF6DFC21}">
      <dsp:nvSpPr>
        <dsp:cNvPr id="0" name=""/>
        <dsp:cNvSpPr/>
      </dsp:nvSpPr>
      <dsp:spPr>
        <a:xfrm>
          <a:off x="5757629" y="3029412"/>
          <a:ext cx="2239067" cy="1264933"/>
        </a:xfrm>
        <a:prstGeom prst="hexagon">
          <a:avLst>
            <a:gd name="adj" fmla="val 28570"/>
            <a:gd name="vf" fmla="val 11547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kern="1200" dirty="0"/>
        </a:p>
      </dsp:txBody>
      <dsp:txXfrm>
        <a:off x="6064682" y="3202878"/>
        <a:ext cx="1624961" cy="918001"/>
      </dsp:txXfrm>
    </dsp:sp>
    <dsp:sp modelId="{3FA58897-3F32-4112-BA42-E1897896B6DF}">
      <dsp:nvSpPr>
        <dsp:cNvPr id="0" name=""/>
        <dsp:cNvSpPr/>
      </dsp:nvSpPr>
      <dsp:spPr>
        <a:xfrm>
          <a:off x="4210957" y="3100763"/>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DFACF-F27D-495D-A398-6FD8BF356DBF}">
      <dsp:nvSpPr>
        <dsp:cNvPr id="0" name=""/>
        <dsp:cNvSpPr/>
      </dsp:nvSpPr>
      <dsp:spPr>
        <a:xfrm>
          <a:off x="2795620" y="2773585"/>
          <a:ext cx="2569514" cy="1264933"/>
        </a:xfrm>
        <a:prstGeom prst="hexagon">
          <a:avLst>
            <a:gd name="adj" fmla="val 28570"/>
            <a:gd name="vf" fmla="val 11547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n-US" sz="5500" kern="1200" dirty="0"/>
        </a:p>
      </dsp:txBody>
      <dsp:txXfrm>
        <a:off x="3130210" y="2938299"/>
        <a:ext cx="1900334" cy="935505"/>
      </dsp:txXfrm>
    </dsp:sp>
    <dsp:sp modelId="{3CC03512-0521-4EFE-9ABA-656AA73B5A67}">
      <dsp:nvSpPr>
        <dsp:cNvPr id="0" name=""/>
        <dsp:cNvSpPr/>
      </dsp:nvSpPr>
      <dsp:spPr>
        <a:xfrm>
          <a:off x="1628568" y="1711658"/>
          <a:ext cx="1607680" cy="990531"/>
        </a:xfrm>
        <a:prstGeom prst="hexagon">
          <a:avLst>
            <a:gd name="adj" fmla="val 28570"/>
            <a:gd name="vf" fmla="val 115470"/>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dirty="0"/>
        </a:p>
      </dsp:txBody>
      <dsp:txXfrm>
        <a:off x="1856873" y="1852322"/>
        <a:ext cx="1151070" cy="70920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5F1D12-E8C4-4D28-9865-4908F6720CA5}"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F3FB5-81E6-4801-B2AC-6D0D20F16811}" type="slidenum">
              <a:rPr lang="en-US" smtClean="0"/>
              <a:t>‹#›</a:t>
            </a:fld>
            <a:endParaRPr lang="en-US"/>
          </a:p>
        </p:txBody>
      </p:sp>
    </p:spTree>
    <p:extLst>
      <p:ext uri="{BB962C8B-B14F-4D97-AF65-F5344CB8AC3E}">
        <p14:creationId xmlns:p14="http://schemas.microsoft.com/office/powerpoint/2010/main" val="85017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F1D12-E8C4-4D28-9865-4908F6720CA5}"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F3FB5-81E6-4801-B2AC-6D0D20F16811}" type="slidenum">
              <a:rPr lang="en-US" smtClean="0"/>
              <a:t>‹#›</a:t>
            </a:fld>
            <a:endParaRPr lang="en-US"/>
          </a:p>
        </p:txBody>
      </p:sp>
    </p:spTree>
    <p:extLst>
      <p:ext uri="{BB962C8B-B14F-4D97-AF65-F5344CB8AC3E}">
        <p14:creationId xmlns:p14="http://schemas.microsoft.com/office/powerpoint/2010/main" val="173802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F1D12-E8C4-4D28-9865-4908F6720CA5}"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F3FB5-81E6-4801-B2AC-6D0D20F16811}" type="slidenum">
              <a:rPr lang="en-US" smtClean="0"/>
              <a:t>‹#›</a:t>
            </a:fld>
            <a:endParaRPr lang="en-US"/>
          </a:p>
        </p:txBody>
      </p:sp>
    </p:spTree>
    <p:extLst>
      <p:ext uri="{BB962C8B-B14F-4D97-AF65-F5344CB8AC3E}">
        <p14:creationId xmlns:p14="http://schemas.microsoft.com/office/powerpoint/2010/main" val="265928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F1D12-E8C4-4D28-9865-4908F6720CA5}"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F3FB5-81E6-4801-B2AC-6D0D20F16811}" type="slidenum">
              <a:rPr lang="en-US" smtClean="0"/>
              <a:t>‹#›</a:t>
            </a:fld>
            <a:endParaRPr lang="en-US"/>
          </a:p>
        </p:txBody>
      </p:sp>
    </p:spTree>
    <p:extLst>
      <p:ext uri="{BB962C8B-B14F-4D97-AF65-F5344CB8AC3E}">
        <p14:creationId xmlns:p14="http://schemas.microsoft.com/office/powerpoint/2010/main" val="193604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5F1D12-E8C4-4D28-9865-4908F6720CA5}"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F3FB5-81E6-4801-B2AC-6D0D20F16811}" type="slidenum">
              <a:rPr lang="en-US" smtClean="0"/>
              <a:t>‹#›</a:t>
            </a:fld>
            <a:endParaRPr lang="en-US"/>
          </a:p>
        </p:txBody>
      </p:sp>
    </p:spTree>
    <p:extLst>
      <p:ext uri="{BB962C8B-B14F-4D97-AF65-F5344CB8AC3E}">
        <p14:creationId xmlns:p14="http://schemas.microsoft.com/office/powerpoint/2010/main" val="69823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5F1D12-E8C4-4D28-9865-4908F6720CA5}"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F3FB5-81E6-4801-B2AC-6D0D20F16811}" type="slidenum">
              <a:rPr lang="en-US" smtClean="0"/>
              <a:t>‹#›</a:t>
            </a:fld>
            <a:endParaRPr lang="en-US"/>
          </a:p>
        </p:txBody>
      </p:sp>
    </p:spTree>
    <p:extLst>
      <p:ext uri="{BB962C8B-B14F-4D97-AF65-F5344CB8AC3E}">
        <p14:creationId xmlns:p14="http://schemas.microsoft.com/office/powerpoint/2010/main" val="209287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5F1D12-E8C4-4D28-9865-4908F6720CA5}" type="datetimeFigureOut">
              <a:rPr lang="en-US" smtClean="0"/>
              <a:t>7/29/2025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F3FB5-81E6-4801-B2AC-6D0D20F16811}" type="slidenum">
              <a:rPr lang="en-US" smtClean="0"/>
              <a:t>‹#›</a:t>
            </a:fld>
            <a:endParaRPr lang="en-US"/>
          </a:p>
        </p:txBody>
      </p:sp>
    </p:spTree>
    <p:extLst>
      <p:ext uri="{BB962C8B-B14F-4D97-AF65-F5344CB8AC3E}">
        <p14:creationId xmlns:p14="http://schemas.microsoft.com/office/powerpoint/2010/main" val="221618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5F1D12-E8C4-4D28-9865-4908F6720CA5}" type="datetimeFigureOut">
              <a:rPr lang="en-US" smtClean="0"/>
              <a:t>7/29/2025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F3FB5-81E6-4801-B2AC-6D0D20F16811}" type="slidenum">
              <a:rPr lang="en-US" smtClean="0"/>
              <a:t>‹#›</a:t>
            </a:fld>
            <a:endParaRPr lang="en-US"/>
          </a:p>
        </p:txBody>
      </p:sp>
    </p:spTree>
    <p:extLst>
      <p:ext uri="{BB962C8B-B14F-4D97-AF65-F5344CB8AC3E}">
        <p14:creationId xmlns:p14="http://schemas.microsoft.com/office/powerpoint/2010/main" val="331398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F1D12-E8C4-4D28-9865-4908F6720CA5}" type="datetimeFigureOut">
              <a:rPr lang="en-US" smtClean="0"/>
              <a:t>7/29/2025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F3FB5-81E6-4801-B2AC-6D0D20F16811}" type="slidenum">
              <a:rPr lang="en-US" smtClean="0"/>
              <a:t>‹#›</a:t>
            </a:fld>
            <a:endParaRPr lang="en-US"/>
          </a:p>
        </p:txBody>
      </p:sp>
    </p:spTree>
    <p:extLst>
      <p:ext uri="{BB962C8B-B14F-4D97-AF65-F5344CB8AC3E}">
        <p14:creationId xmlns:p14="http://schemas.microsoft.com/office/powerpoint/2010/main" val="337099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5F1D12-E8C4-4D28-9865-4908F6720CA5}"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F3FB5-81E6-4801-B2AC-6D0D20F16811}" type="slidenum">
              <a:rPr lang="en-US" smtClean="0"/>
              <a:t>‹#›</a:t>
            </a:fld>
            <a:endParaRPr lang="en-US"/>
          </a:p>
        </p:txBody>
      </p:sp>
    </p:spTree>
    <p:extLst>
      <p:ext uri="{BB962C8B-B14F-4D97-AF65-F5344CB8AC3E}">
        <p14:creationId xmlns:p14="http://schemas.microsoft.com/office/powerpoint/2010/main" val="152366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5F1D12-E8C4-4D28-9865-4908F6720CA5}"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F3FB5-81E6-4801-B2AC-6D0D20F16811}" type="slidenum">
              <a:rPr lang="en-US" smtClean="0"/>
              <a:t>‹#›</a:t>
            </a:fld>
            <a:endParaRPr lang="en-US"/>
          </a:p>
        </p:txBody>
      </p:sp>
    </p:spTree>
    <p:extLst>
      <p:ext uri="{BB962C8B-B14F-4D97-AF65-F5344CB8AC3E}">
        <p14:creationId xmlns:p14="http://schemas.microsoft.com/office/powerpoint/2010/main" val="220048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F1D12-E8C4-4D28-9865-4908F6720CA5}" type="datetimeFigureOut">
              <a:rPr lang="en-US" smtClean="0"/>
              <a:t>7/29/2025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F3FB5-81E6-4801-B2AC-6D0D20F16811}" type="slidenum">
              <a:rPr lang="en-US" smtClean="0"/>
              <a:t>‹#›</a:t>
            </a:fld>
            <a:endParaRPr lang="en-US"/>
          </a:p>
        </p:txBody>
      </p:sp>
    </p:spTree>
    <p:extLst>
      <p:ext uri="{BB962C8B-B14F-4D97-AF65-F5344CB8AC3E}">
        <p14:creationId xmlns:p14="http://schemas.microsoft.com/office/powerpoint/2010/main" val="1259287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612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075" y="2893324"/>
            <a:ext cx="10515600" cy="518615"/>
          </a:xfrm>
        </p:spPr>
        <p:txBody>
          <a:bodyPr>
            <a:normAutofit fontScale="90000"/>
          </a:bodyPr>
          <a:lstStyle/>
          <a:p>
            <a:pPr marL="457200"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rPr>
              <a:t>Reduction in expression of chemokines, which play a role in tumor growth and metastasis.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Inhibition of cell surface adhesion molecules, disrupting cancer cell adhesion and migration. Down-regulation of growth factor receptors, which are often overexpressed in cancer cells.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u="sng" dirty="0">
                <a:latin typeface="Arial Black" panose="020B0A04020102020204" pitchFamily="34" charset="0"/>
                <a:cs typeface="Arial" panose="020B0604020202020204" pitchFamily="34" charset="0"/>
              </a:rPr>
              <a:t>For Cancer Prevention</a:t>
            </a:r>
            <a:r>
              <a:rPr lang="en-US" sz="2800" dirty="0">
                <a:latin typeface="Arial Black" panose="020B0A04020102020204" pitchFamily="34" charset="0"/>
                <a:cs typeface="Arial" panose="020B0604020202020204" pitchFamily="34" charset="0"/>
              </a:rPr>
              <a:t/>
            </a:r>
            <a:br>
              <a:rPr lang="en-US" sz="2800" dirty="0">
                <a:latin typeface="Arial Black" panose="020B0A040201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Clinical </a:t>
            </a:r>
            <a:r>
              <a:rPr lang="en-US" sz="2800" dirty="0">
                <a:latin typeface="Arial" panose="020B0604020202020204" pitchFamily="34" charset="0"/>
                <a:cs typeface="Arial" panose="020B0604020202020204" pitchFamily="34" charset="0"/>
              </a:rPr>
              <a:t>trials have used high doses of curcumin, typically in the range </a:t>
            </a:r>
            <a:r>
              <a:rPr lang="en-US" sz="2800" dirty="0" smtClean="0">
                <a:latin typeface="Arial" panose="020B0604020202020204" pitchFamily="34" charset="0"/>
                <a:cs typeface="Arial" panose="020B0604020202020204" pitchFamily="34" charset="0"/>
              </a:rPr>
              <a:t>of:1,000–8,000 </a:t>
            </a:r>
            <a:r>
              <a:rPr lang="en-US" sz="2800" dirty="0">
                <a:latin typeface="Arial" panose="020B0604020202020204" pitchFamily="34" charset="0"/>
                <a:cs typeface="Arial" panose="020B0604020202020204" pitchFamily="34" charset="0"/>
              </a:rPr>
              <a:t>mg per day</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However, such high doses should be taken only under medical supervision, due to potential interactions </a:t>
            </a:r>
            <a:r>
              <a:rPr lang="en-US" sz="2800" dirty="0" smtClean="0">
                <a:latin typeface="Arial" panose="020B0604020202020204" pitchFamily="34" charset="0"/>
                <a:cs typeface="Arial" panose="020B0604020202020204" pitchFamily="34" charset="0"/>
              </a:rPr>
              <a:t>with cancer</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Other medications</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24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Antimicrobial Potential of Curcumin</a:t>
            </a:r>
          </a:p>
        </p:txBody>
      </p:sp>
      <p:sp>
        <p:nvSpPr>
          <p:cNvPr id="3" name="Content Placeholder 2"/>
          <p:cNvSpPr>
            <a:spLocks noGrp="1"/>
          </p:cNvSpPr>
          <p:nvPr>
            <p:ph idx="1"/>
          </p:nvPr>
        </p:nvSpPr>
        <p:spPr/>
        <p:txBody>
          <a:bodyPr/>
          <a:lstStyle/>
          <a:p>
            <a:r>
              <a:rPr lang="en-US" dirty="0"/>
              <a:t>Curcumin </a:t>
            </a:r>
            <a:r>
              <a:rPr lang="en-US" dirty="0" smtClean="0"/>
              <a:t>has </a:t>
            </a:r>
            <a:r>
              <a:rPr lang="en-US" dirty="0" smtClean="0">
                <a:solidFill>
                  <a:srgbClr val="002060"/>
                </a:solidFill>
              </a:rPr>
              <a:t>broad-spectrum </a:t>
            </a:r>
            <a:r>
              <a:rPr lang="en-US" dirty="0">
                <a:solidFill>
                  <a:srgbClr val="002060"/>
                </a:solidFill>
              </a:rPr>
              <a:t>antimicrobial activity</a:t>
            </a:r>
            <a:r>
              <a:rPr lang="en-US" dirty="0"/>
              <a:t>, making it a promising natural compound in combating various </a:t>
            </a:r>
            <a:r>
              <a:rPr lang="en-US" dirty="0" smtClean="0"/>
              <a:t>infections </a:t>
            </a:r>
            <a:r>
              <a:rPr lang="en-US" dirty="0"/>
              <a:t>including those caused by antibiotic-resistant strains.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842" y="3238224"/>
            <a:ext cx="9565105" cy="3439302"/>
          </a:xfrm>
          <a:prstGeom prst="rect">
            <a:avLst/>
          </a:prstGeom>
        </p:spPr>
      </p:pic>
    </p:spTree>
    <p:extLst>
      <p:ext uri="{BB962C8B-B14F-4D97-AF65-F5344CB8AC3E}">
        <p14:creationId xmlns:p14="http://schemas.microsoft.com/office/powerpoint/2010/main" val="3559195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096"/>
          </a:xfrm>
        </p:spPr>
        <p:txBody>
          <a:bodyPr>
            <a:normAutofit/>
          </a:bodyPr>
          <a:lstStyle/>
          <a:p>
            <a:r>
              <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Antibacterial Activity</a:t>
            </a:r>
            <a:r>
              <a:rPr lang="en-US" sz="3600"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838199" y="1046747"/>
            <a:ext cx="11145253" cy="5262563"/>
          </a:xfrm>
        </p:spPr>
        <p:txBody>
          <a:bodyPr>
            <a:normAutofit/>
          </a:bodyPr>
          <a:lstStyle/>
          <a:p>
            <a:pPr algn="just">
              <a:lnSpc>
                <a:spcPct val="100000"/>
              </a:lnSpc>
            </a:pPr>
            <a:r>
              <a:rPr lang="en-US" dirty="0" smtClean="0"/>
              <a:t>Curcumin </a:t>
            </a:r>
            <a:r>
              <a:rPr lang="en-US" dirty="0"/>
              <a:t>is effective against a wide range of </a:t>
            </a:r>
            <a:r>
              <a:rPr lang="en-US" dirty="0" smtClean="0"/>
              <a:t>bacteria</a:t>
            </a:r>
            <a:r>
              <a:rPr lang="ar-EG" dirty="0" smtClean="0"/>
              <a:t> </a:t>
            </a:r>
            <a:r>
              <a:rPr lang="en-US" dirty="0" smtClean="0"/>
              <a:t>through several </a:t>
            </a:r>
            <a:r>
              <a:rPr lang="en-US" b="1" u="sng" dirty="0" smtClean="0"/>
              <a:t>mechanisms</a:t>
            </a:r>
            <a:r>
              <a:rPr lang="en-US" sz="2000" dirty="0" smtClean="0"/>
              <a:t>: </a:t>
            </a:r>
            <a:r>
              <a:rPr lang="en-US" sz="2400" dirty="0" smtClean="0"/>
              <a:t>- Inhibition of Bacterial Virulence Factors</a:t>
            </a:r>
            <a:r>
              <a:rPr lang="en-US" sz="2400" dirty="0"/>
              <a:t>:</a:t>
            </a:r>
            <a:r>
              <a:rPr lang="en-US" sz="2400" dirty="0" smtClean="0"/>
              <a:t> By disrupting </a:t>
            </a:r>
            <a:r>
              <a:rPr lang="en-US" sz="2400" dirty="0"/>
              <a:t>the expression and function of virulence factors such </a:t>
            </a:r>
            <a:r>
              <a:rPr lang="en-US" sz="2400" dirty="0" smtClean="0"/>
              <a:t>  </a:t>
            </a:r>
            <a:r>
              <a:rPr lang="en-US" sz="2400" dirty="0" err="1" smtClean="0"/>
              <a:t>as:Toxins</a:t>
            </a:r>
            <a:r>
              <a:rPr lang="ar-EG" sz="2400" dirty="0" smtClean="0"/>
              <a:t> </a:t>
            </a:r>
            <a:r>
              <a:rPr lang="en-US" sz="2400" dirty="0" smtClean="0"/>
              <a:t>,Enzymes </a:t>
            </a:r>
            <a:r>
              <a:rPr lang="en-US" sz="2400" dirty="0"/>
              <a:t>(e.g., proteases, lipases</a:t>
            </a:r>
            <a:r>
              <a:rPr lang="en-US" sz="2400" dirty="0" smtClean="0"/>
              <a:t>)</a:t>
            </a:r>
          </a:p>
          <a:p>
            <a:pPr marL="0" indent="0" algn="just">
              <a:buNone/>
            </a:pPr>
            <a:r>
              <a:rPr lang="en-US" sz="2400" dirty="0" smtClean="0"/>
              <a:t>   -Prevention of Bacterial Adhesion to Host Receptors: By blocking bacterial </a:t>
            </a:r>
            <a:r>
              <a:rPr lang="en-US" sz="2400" dirty="0" err="1" smtClean="0"/>
              <a:t>adhesins</a:t>
            </a:r>
            <a:r>
              <a:rPr lang="en-US" sz="2400" dirty="0" smtClean="0"/>
              <a:t> or altering host receptor sites, </a:t>
            </a:r>
          </a:p>
          <a:p>
            <a:pPr marL="0" indent="0" algn="just">
              <a:buNone/>
            </a:pPr>
            <a:r>
              <a:rPr lang="en-US" sz="2400" dirty="0" smtClean="0"/>
              <a:t>   -curcumin reduces the ability of bacteria </a:t>
            </a:r>
            <a:r>
              <a:rPr lang="en-US" sz="2400" dirty="0" err="1" smtClean="0"/>
              <a:t>to:Adhere</a:t>
            </a:r>
            <a:r>
              <a:rPr lang="en-US" sz="2400" dirty="0" smtClean="0"/>
              <a:t> to epithelial or mucosal surfaces</a:t>
            </a:r>
          </a:p>
          <a:p>
            <a:pPr algn="just"/>
            <a:r>
              <a:rPr lang="en-US" b="1" dirty="0" smtClean="0"/>
              <a:t>Dosage </a:t>
            </a:r>
            <a:r>
              <a:rPr lang="en-US" b="1" dirty="0"/>
              <a:t>in Research </a:t>
            </a:r>
            <a:r>
              <a:rPr lang="en-US" b="1" dirty="0" smtClean="0"/>
              <a:t>Studies</a:t>
            </a:r>
            <a:r>
              <a:rPr lang="en-US" dirty="0" smtClean="0"/>
              <a:t>:</a:t>
            </a:r>
            <a:endParaRPr lang="en-US" dirty="0"/>
          </a:p>
          <a:p>
            <a:pPr marL="0" indent="0" algn="just">
              <a:buNone/>
            </a:pPr>
            <a:r>
              <a:rPr lang="en-US" sz="2400" dirty="0"/>
              <a:t>Most clinical and preclinical studies utilize curcumin in dosages ranging from 500 mg to 2,000 mg per day.</a:t>
            </a:r>
          </a:p>
          <a:p>
            <a:pPr marL="0" indent="0" algn="just">
              <a:buNone/>
            </a:pPr>
            <a:endParaRPr lang="en-US" sz="2400" dirty="0" smtClean="0"/>
          </a:p>
          <a:p>
            <a:pPr marL="0" indent="0">
              <a:buNone/>
            </a:pPr>
            <a:endParaRPr lang="en-US" dirty="0"/>
          </a:p>
        </p:txBody>
      </p:sp>
    </p:spTree>
    <p:extLst>
      <p:ext uri="{BB962C8B-B14F-4D97-AF65-F5344CB8AC3E}">
        <p14:creationId xmlns:p14="http://schemas.microsoft.com/office/powerpoint/2010/main" val="2050147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Antiviral Potential of Curcumin</a:t>
            </a:r>
          </a:p>
        </p:txBody>
      </p:sp>
      <p:sp>
        <p:nvSpPr>
          <p:cNvPr id="3" name="Content Placeholder 2"/>
          <p:cNvSpPr>
            <a:spLocks noGrp="1"/>
          </p:cNvSpPr>
          <p:nvPr>
            <p:ph idx="1"/>
          </p:nvPr>
        </p:nvSpPr>
        <p:spPr/>
        <p:txBody>
          <a:bodyPr>
            <a:normAutofit/>
          </a:bodyPr>
          <a:lstStyle/>
          <a:p>
            <a:r>
              <a:rPr lang="en-US" dirty="0"/>
              <a:t>Curcumin has shown antiviral activity against a variety of viruses, </a:t>
            </a:r>
            <a:r>
              <a:rPr lang="en-US" dirty="0" err="1" smtClean="0"/>
              <a:t>including:Influenza</a:t>
            </a:r>
            <a:r>
              <a:rPr lang="en-US" dirty="0" smtClean="0"/>
              <a:t> virus ,Hepatitis </a:t>
            </a:r>
            <a:r>
              <a:rPr lang="en-US" dirty="0"/>
              <a:t>C virus (</a:t>
            </a:r>
            <a:r>
              <a:rPr lang="en-US" dirty="0" smtClean="0"/>
              <a:t>HCV) ,Human immunodeficiency </a:t>
            </a:r>
            <a:r>
              <a:rPr lang="en-US" dirty="0"/>
              <a:t>virus (</a:t>
            </a:r>
            <a:r>
              <a:rPr lang="en-US" dirty="0" smtClean="0"/>
              <a:t>HIV) ,Herpes </a:t>
            </a:r>
            <a:r>
              <a:rPr lang="en-US" dirty="0"/>
              <a:t>simplex virus (</a:t>
            </a:r>
            <a:r>
              <a:rPr lang="en-US" dirty="0" smtClean="0"/>
              <a:t>HSV).</a:t>
            </a:r>
          </a:p>
          <a:p>
            <a:r>
              <a:rPr lang="en-US" b="1" u="sng" dirty="0">
                <a:solidFill>
                  <a:srgbClr val="002060"/>
                </a:solidFill>
              </a:rPr>
              <a:t>Mechanisms of </a:t>
            </a:r>
            <a:r>
              <a:rPr lang="en-US" b="1" u="sng" dirty="0" err="1" smtClean="0">
                <a:solidFill>
                  <a:srgbClr val="002060"/>
                </a:solidFill>
              </a:rPr>
              <a:t>Action</a:t>
            </a:r>
            <a:r>
              <a:rPr lang="en-US" dirty="0" err="1" smtClean="0"/>
              <a:t>:Direct</a:t>
            </a:r>
            <a:r>
              <a:rPr lang="en-US" dirty="0" smtClean="0"/>
              <a:t> </a:t>
            </a:r>
            <a:r>
              <a:rPr lang="en-US" dirty="0"/>
              <a:t>inhibition of viral replication: Curcumin can interfere with the virus's ability to replicate by targeting viral enzymes and genetic material</a:t>
            </a:r>
            <a:r>
              <a:rPr lang="en-US" dirty="0" smtClean="0"/>
              <a:t>.</a:t>
            </a:r>
          </a:p>
          <a:p>
            <a:r>
              <a:rPr lang="en-US" b="1" u="sng" dirty="0">
                <a:solidFill>
                  <a:srgbClr val="002060"/>
                </a:solidFill>
              </a:rPr>
              <a:t>Suggested Dosage</a:t>
            </a:r>
            <a:r>
              <a:rPr lang="en-US" dirty="0"/>
              <a:t>:</a:t>
            </a:r>
          </a:p>
          <a:p>
            <a:pPr marL="0" indent="0">
              <a:buNone/>
            </a:pPr>
            <a:r>
              <a:rPr lang="en-US" dirty="0" smtClean="0"/>
              <a:t>500 </a:t>
            </a:r>
            <a:r>
              <a:rPr lang="en-US" dirty="0"/>
              <a:t>mg to 2,000 mg per day, taken in divided doses.</a:t>
            </a:r>
          </a:p>
          <a:p>
            <a:endParaRPr lang="en-US" dirty="0"/>
          </a:p>
          <a:p>
            <a:endParaRPr lang="en-US" dirty="0"/>
          </a:p>
        </p:txBody>
      </p:sp>
    </p:spTree>
    <p:extLst>
      <p:ext uri="{BB962C8B-B14F-4D97-AF65-F5344CB8AC3E}">
        <p14:creationId xmlns:p14="http://schemas.microsoft.com/office/powerpoint/2010/main" val="1124632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Improved </a:t>
            </a:r>
            <a:r>
              <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Brain Function</a:t>
            </a:r>
            <a:br>
              <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Research </a:t>
            </a:r>
            <a:r>
              <a:rPr lang="en-US" dirty="0"/>
              <a:t>suggests that curcumin may enhance brain function by increasing levels </a:t>
            </a:r>
            <a:r>
              <a:rPr lang="en-US" dirty="0">
                <a:solidFill>
                  <a:srgbClr val="002060"/>
                </a:solidFill>
              </a:rPr>
              <a:t>of brain-derived neurotrophic factor (BDNF)</a:t>
            </a:r>
            <a:r>
              <a:rPr lang="en-US" dirty="0"/>
              <a:t>—a protein essential for brain health.</a:t>
            </a:r>
          </a:p>
          <a:p>
            <a:endParaRPr lang="en-US" dirty="0"/>
          </a:p>
          <a:p>
            <a:r>
              <a:rPr lang="en-US" dirty="0"/>
              <a:t>Low BDNF levels are associated with neurodegenerative diseases such as Alzheimer’s disease.</a:t>
            </a:r>
          </a:p>
          <a:p>
            <a:endParaRPr lang="en-US" dirty="0"/>
          </a:p>
          <a:p>
            <a:r>
              <a:rPr lang="en-US" dirty="0"/>
              <a:t>Clinical studies commonly use 400–500 mg of curcumin extract daily when exploring its effects on conditions like Alzheimer’s.</a:t>
            </a:r>
          </a:p>
        </p:txBody>
      </p:sp>
    </p:spTree>
    <p:extLst>
      <p:ext uri="{BB962C8B-B14F-4D97-AF65-F5344CB8AC3E}">
        <p14:creationId xmlns:p14="http://schemas.microsoft.com/office/powerpoint/2010/main" val="1368875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92506"/>
            <a:ext cx="10515600" cy="1022684"/>
          </a:xfrm>
        </p:spPr>
        <p:txBody>
          <a:bodyPr>
            <a:normAutofit/>
          </a:bodyPr>
          <a:lstStyle/>
          <a:p>
            <a:r>
              <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Heart Health Benefits of Curcumin</a:t>
            </a:r>
          </a:p>
        </p:txBody>
      </p:sp>
      <p:sp>
        <p:nvSpPr>
          <p:cNvPr id="3" name="Content Placeholder 2"/>
          <p:cNvSpPr>
            <a:spLocks noGrp="1"/>
          </p:cNvSpPr>
          <p:nvPr>
            <p:ph idx="1"/>
          </p:nvPr>
        </p:nvSpPr>
        <p:spPr>
          <a:xfrm>
            <a:off x="838200" y="1034716"/>
            <a:ext cx="10515600" cy="5823284"/>
          </a:xfrm>
        </p:spPr>
        <p:txBody>
          <a:bodyPr>
            <a:normAutofit/>
          </a:bodyPr>
          <a:lstStyle/>
          <a:p>
            <a:r>
              <a:rPr lang="en-US" sz="2400" b="1" u="sng" dirty="0" smtClean="0">
                <a:solidFill>
                  <a:srgbClr val="002060"/>
                </a:solidFill>
              </a:rPr>
              <a:t>Improves </a:t>
            </a:r>
            <a:r>
              <a:rPr lang="en-US" sz="2400" b="1" u="sng" dirty="0">
                <a:solidFill>
                  <a:srgbClr val="002060"/>
                </a:solidFill>
              </a:rPr>
              <a:t>Endothelial Function</a:t>
            </a:r>
            <a:r>
              <a:rPr lang="en-US" sz="2400" dirty="0"/>
              <a:t>:</a:t>
            </a:r>
          </a:p>
          <a:p>
            <a:pPr marL="0" indent="0">
              <a:lnSpc>
                <a:spcPct val="100000"/>
              </a:lnSpc>
              <a:buNone/>
            </a:pPr>
            <a:r>
              <a:rPr lang="en-US" sz="2400" dirty="0"/>
              <a:t>Curcumin supports the endothelium—the inner lining of blood vessels—helping </a:t>
            </a:r>
            <a:endParaRPr lang="en-US" sz="2400" dirty="0" smtClean="0"/>
          </a:p>
          <a:p>
            <a:pPr marL="0" indent="0">
              <a:lnSpc>
                <a:spcPct val="100000"/>
              </a:lnSpc>
              <a:buNone/>
            </a:pPr>
            <a:r>
              <a:rPr lang="en-US" sz="2400" dirty="0" err="1" smtClean="0"/>
              <a:t>regulate:Blood</a:t>
            </a:r>
            <a:r>
              <a:rPr lang="en-US" sz="2400" dirty="0" smtClean="0"/>
              <a:t> pressure ,Blood clotting ,Vascular </a:t>
            </a:r>
            <a:r>
              <a:rPr lang="en-US" sz="2400" dirty="0"/>
              <a:t>relaxation and constriction</a:t>
            </a:r>
          </a:p>
          <a:p>
            <a:r>
              <a:rPr lang="en-US" sz="2400" b="1" u="sng" dirty="0">
                <a:solidFill>
                  <a:srgbClr val="002060"/>
                </a:solidFill>
              </a:rPr>
              <a:t>Anti-inflammatory and Antioxidant Effects</a:t>
            </a:r>
            <a:r>
              <a:rPr lang="en-US" sz="2400" b="1" dirty="0"/>
              <a:t>:</a:t>
            </a:r>
          </a:p>
          <a:p>
            <a:pPr marL="0" indent="0">
              <a:buNone/>
            </a:pPr>
            <a:r>
              <a:rPr lang="en-US" sz="2400" dirty="0"/>
              <a:t>These properties reduce chronic inflammation, a key contributor to heart disease.</a:t>
            </a:r>
          </a:p>
          <a:p>
            <a:r>
              <a:rPr lang="en-US" sz="2400" b="1" u="sng" dirty="0" smtClean="0">
                <a:solidFill>
                  <a:srgbClr val="002060"/>
                </a:solidFill>
              </a:rPr>
              <a:t>Cholesterol </a:t>
            </a:r>
            <a:r>
              <a:rPr lang="en-US" sz="2400" b="1" u="sng" dirty="0">
                <a:solidFill>
                  <a:srgbClr val="002060"/>
                </a:solidFill>
              </a:rPr>
              <a:t>Management</a:t>
            </a:r>
            <a:r>
              <a:rPr lang="en-US" sz="2400" dirty="0"/>
              <a:t>:</a:t>
            </a:r>
          </a:p>
          <a:p>
            <a:pPr marL="0" indent="0">
              <a:buNone/>
            </a:pPr>
            <a:r>
              <a:rPr lang="en-US" sz="2400" dirty="0" smtClean="0"/>
              <a:t>    Curcumin </a:t>
            </a:r>
            <a:r>
              <a:rPr lang="en-US" sz="2400" dirty="0"/>
              <a:t>may </a:t>
            </a:r>
            <a:r>
              <a:rPr lang="en-US" sz="2400" dirty="0" err="1" smtClean="0"/>
              <a:t>help:Lower</a:t>
            </a:r>
            <a:r>
              <a:rPr lang="en-US" sz="2400" dirty="0" smtClean="0"/>
              <a:t> </a:t>
            </a:r>
            <a:r>
              <a:rPr lang="en-US" sz="2400" dirty="0"/>
              <a:t>LDL (bad cholesterol)</a:t>
            </a:r>
          </a:p>
          <a:p>
            <a:pPr marL="0" indent="0">
              <a:buNone/>
            </a:pPr>
            <a:r>
              <a:rPr lang="en-US" sz="2400" dirty="0" smtClean="0"/>
              <a:t>                                       Increase </a:t>
            </a:r>
            <a:r>
              <a:rPr lang="en-US" sz="2400" dirty="0"/>
              <a:t>HDL (good </a:t>
            </a:r>
            <a:r>
              <a:rPr lang="en-US" sz="2400" dirty="0" smtClean="0"/>
              <a:t>cholesterol)</a:t>
            </a:r>
          </a:p>
          <a:p>
            <a:pPr marL="0" indent="0">
              <a:buNone/>
            </a:pPr>
            <a:r>
              <a:rPr lang="en-US" sz="2400" dirty="0" smtClean="0"/>
              <a:t>                                       Reduce triglyceride levels</a:t>
            </a:r>
          </a:p>
          <a:p>
            <a:r>
              <a:rPr lang="en-US" sz="2400" b="1" dirty="0" smtClean="0"/>
              <a:t>Recommended </a:t>
            </a:r>
            <a:r>
              <a:rPr lang="en-US" sz="2400" b="1" dirty="0"/>
              <a:t>Dosage for Heart </a:t>
            </a:r>
            <a:r>
              <a:rPr lang="en-US" sz="2400" b="1" dirty="0" smtClean="0"/>
              <a:t>Health</a:t>
            </a:r>
            <a:r>
              <a:rPr lang="en-US" sz="2400" dirty="0" smtClean="0"/>
              <a:t>:</a:t>
            </a:r>
            <a:endParaRPr lang="en-US" sz="2400" dirty="0"/>
          </a:p>
          <a:p>
            <a:pPr marL="0" indent="0">
              <a:buNone/>
            </a:pPr>
            <a:r>
              <a:rPr lang="en-US" sz="2400" dirty="0"/>
              <a:t>500 mg to 1,000 mg of curcumin extract daily</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7431571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8715"/>
            <a:ext cx="10515600" cy="1042570"/>
          </a:xfrm>
        </p:spPr>
        <p:txBody>
          <a:bodyPr>
            <a:normAutofit/>
          </a:bodyPr>
          <a:lstStyle/>
          <a:p>
            <a:r>
              <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Joint Health &amp; Curcumin</a:t>
            </a:r>
          </a:p>
        </p:txBody>
      </p:sp>
      <p:sp>
        <p:nvSpPr>
          <p:cNvPr id="3" name="Content Placeholder 2"/>
          <p:cNvSpPr>
            <a:spLocks noGrp="1"/>
          </p:cNvSpPr>
          <p:nvPr>
            <p:ph idx="1"/>
          </p:nvPr>
        </p:nvSpPr>
        <p:spPr>
          <a:xfrm>
            <a:off x="838200" y="1143000"/>
            <a:ext cx="10515600" cy="5033963"/>
          </a:xfrm>
        </p:spPr>
        <p:txBody>
          <a:bodyPr>
            <a:normAutofit/>
          </a:bodyPr>
          <a:lstStyle/>
          <a:p>
            <a:r>
              <a:rPr lang="en-US" dirty="0"/>
              <a:t>Anti-inflammatory Benefits: Curcumin, the active compound in turmeric, has strong anti-inflammatory properties that may help manage symptoms of joint conditions such as osteoarthritis and rheumatoid arthritis.</a:t>
            </a:r>
          </a:p>
          <a:p>
            <a:pPr marL="0" indent="0">
              <a:buNone/>
            </a:pPr>
            <a:r>
              <a:rPr lang="en-US" dirty="0" smtClean="0"/>
              <a:t>   </a:t>
            </a:r>
            <a:r>
              <a:rPr lang="en-US" u="sng" dirty="0" smtClean="0">
                <a:solidFill>
                  <a:srgbClr val="002060"/>
                </a:solidFill>
              </a:rPr>
              <a:t>Potential </a:t>
            </a:r>
            <a:r>
              <a:rPr lang="en-US" u="sng" dirty="0" err="1" smtClean="0">
                <a:solidFill>
                  <a:srgbClr val="002060"/>
                </a:solidFill>
              </a:rPr>
              <a:t>Benefits</a:t>
            </a:r>
            <a:r>
              <a:rPr lang="en-US" dirty="0" err="1" smtClean="0"/>
              <a:t>:Reduced</a:t>
            </a:r>
            <a:r>
              <a:rPr lang="en-US" dirty="0" smtClean="0"/>
              <a:t> </a:t>
            </a:r>
            <a:r>
              <a:rPr lang="en-US" dirty="0"/>
              <a:t>pain</a:t>
            </a:r>
          </a:p>
          <a:p>
            <a:pPr marL="0" indent="0">
              <a:buNone/>
            </a:pPr>
            <a:r>
              <a:rPr lang="en-US" dirty="0" smtClean="0"/>
              <a:t>                                    Less </a:t>
            </a:r>
            <a:r>
              <a:rPr lang="en-US" dirty="0"/>
              <a:t>stiffness</a:t>
            </a:r>
          </a:p>
          <a:p>
            <a:pPr marL="0" indent="0">
              <a:buNone/>
            </a:pPr>
            <a:r>
              <a:rPr lang="en-US" dirty="0" smtClean="0"/>
              <a:t>                                    Improved </a:t>
            </a:r>
            <a:r>
              <a:rPr lang="en-US" dirty="0"/>
              <a:t>mobility</a:t>
            </a:r>
          </a:p>
          <a:p>
            <a:pPr marL="0" indent="0">
              <a:buNone/>
            </a:pPr>
            <a:r>
              <a:rPr lang="en-US" dirty="0" smtClean="0"/>
              <a:t>Recommended </a:t>
            </a:r>
            <a:r>
              <a:rPr lang="en-US" u="sng" dirty="0">
                <a:solidFill>
                  <a:srgbClr val="002060"/>
                </a:solidFill>
              </a:rPr>
              <a:t>Dosage</a:t>
            </a:r>
            <a:r>
              <a:rPr lang="en-US" dirty="0"/>
              <a:t> for Joint Pain/Inflammation:</a:t>
            </a:r>
          </a:p>
          <a:p>
            <a:pPr marL="0" indent="0">
              <a:buNone/>
            </a:pPr>
            <a:r>
              <a:rPr lang="en-US" dirty="0" smtClean="0"/>
              <a:t>500 </a:t>
            </a:r>
            <a:r>
              <a:rPr lang="en-US" dirty="0"/>
              <a:t>mg to 1,000 mg daily</a:t>
            </a:r>
          </a:p>
        </p:txBody>
      </p:sp>
    </p:spTree>
    <p:extLst>
      <p:ext uri="{BB962C8B-B14F-4D97-AF65-F5344CB8AC3E}">
        <p14:creationId xmlns:p14="http://schemas.microsoft.com/office/powerpoint/2010/main" val="2473805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0588"/>
            <a:ext cx="10515600" cy="1006475"/>
          </a:xfrm>
        </p:spPr>
        <p:txBody>
          <a:bodyPr>
            <a:normAutofit/>
          </a:bodyPr>
          <a:lstStyle/>
          <a:p>
            <a:r>
              <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Digestive Health Benefits of Curcumin</a:t>
            </a:r>
          </a:p>
        </p:txBody>
      </p:sp>
      <p:sp>
        <p:nvSpPr>
          <p:cNvPr id="3" name="Content Placeholder 2"/>
          <p:cNvSpPr>
            <a:spLocks noGrp="1"/>
          </p:cNvSpPr>
          <p:nvPr>
            <p:ph idx="1"/>
          </p:nvPr>
        </p:nvSpPr>
        <p:spPr>
          <a:xfrm>
            <a:off x="838200" y="962526"/>
            <a:ext cx="10515600" cy="5214437"/>
          </a:xfrm>
        </p:spPr>
        <p:txBody>
          <a:bodyPr>
            <a:normAutofit/>
          </a:bodyPr>
          <a:lstStyle/>
          <a:p>
            <a:r>
              <a:rPr lang="en-US" dirty="0"/>
              <a:t>Promotes bile production, aiding fat digestion</a:t>
            </a:r>
            <a:r>
              <a:rPr lang="en-US" dirty="0" smtClean="0"/>
              <a:t>.</a:t>
            </a:r>
            <a:endParaRPr lang="en-US" dirty="0"/>
          </a:p>
          <a:p>
            <a:r>
              <a:rPr lang="en-US" dirty="0"/>
              <a:t>Reduces symptoms like indigestion and bloating.</a:t>
            </a:r>
          </a:p>
          <a:p>
            <a:r>
              <a:rPr lang="en-US" dirty="0" smtClean="0"/>
              <a:t>May </a:t>
            </a:r>
            <a:r>
              <a:rPr lang="en-US" dirty="0"/>
              <a:t>assist in managing inflammatory bowel diseases (IBD) such as Crohn’s disease and ulcerative colitis</a:t>
            </a:r>
            <a:r>
              <a:rPr lang="en-US" dirty="0" smtClean="0"/>
              <a:t>.</a:t>
            </a:r>
            <a:endParaRPr lang="en-US" dirty="0"/>
          </a:p>
          <a:p>
            <a:pPr>
              <a:buFont typeface="Wingdings" panose="05000000000000000000" pitchFamily="2" charset="2"/>
              <a:buChar char="Ø"/>
            </a:pPr>
            <a:r>
              <a:rPr lang="en-US" b="1" u="sng" dirty="0">
                <a:solidFill>
                  <a:srgbClr val="002060"/>
                </a:solidFill>
              </a:rPr>
              <a:t>Recommended Dosage</a:t>
            </a:r>
            <a:r>
              <a:rPr lang="en-US" dirty="0" smtClean="0"/>
              <a:t>:</a:t>
            </a:r>
            <a:endParaRPr lang="en-US" dirty="0"/>
          </a:p>
          <a:p>
            <a:r>
              <a:rPr lang="en-US" dirty="0"/>
              <a:t>Typical dose for digestive issues or IBD: 500 mg twice daily</a:t>
            </a:r>
            <a:r>
              <a:rPr lang="en-US" dirty="0" smtClean="0"/>
              <a:t>.</a:t>
            </a:r>
            <a:endParaRPr lang="en-US" dirty="0"/>
          </a:p>
          <a:p>
            <a:r>
              <a:rPr lang="en-US" dirty="0" smtClean="0"/>
              <a:t>Some </a:t>
            </a:r>
            <a:r>
              <a:rPr lang="en-US" dirty="0"/>
              <a:t>studies have used doses up to 1,000 mg per day.</a:t>
            </a:r>
          </a:p>
        </p:txBody>
      </p:sp>
    </p:spTree>
    <p:extLst>
      <p:ext uri="{BB962C8B-B14F-4D97-AF65-F5344CB8AC3E}">
        <p14:creationId xmlns:p14="http://schemas.microsoft.com/office/powerpoint/2010/main" val="81714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146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96683"/>
            <a:ext cx="10515600" cy="777875"/>
          </a:xfrm>
        </p:spPr>
        <p:txBody>
          <a:bodyPr>
            <a:normAutofit fontScale="90000"/>
          </a:bodyPr>
          <a:lstStyle/>
          <a:p>
            <a:r>
              <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Curcumin Side Effects</a:t>
            </a:r>
            <a:br>
              <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745958"/>
            <a:ext cx="10515600" cy="5431005"/>
          </a:xfrm>
        </p:spPr>
        <p:txBody>
          <a:bodyPr>
            <a:normAutofit/>
          </a:bodyPr>
          <a:lstStyle/>
          <a:p>
            <a:r>
              <a:rPr lang="en-US" sz="2400" dirty="0" smtClean="0"/>
              <a:t>curcumin </a:t>
            </a:r>
            <a:r>
              <a:rPr lang="en-US" sz="2400" dirty="0"/>
              <a:t>is generally safe when consumed in moderate amounts (such as in food or supplements). However, excessive intake or sensitivity can cause some side effects</a:t>
            </a:r>
            <a:r>
              <a:rPr lang="en-US" sz="2400" dirty="0" smtClean="0"/>
              <a:t>:</a:t>
            </a:r>
            <a:endParaRPr lang="en-US" sz="2400" dirty="0"/>
          </a:p>
          <a:p>
            <a:r>
              <a:rPr lang="en-US" sz="2400" b="1" u="sng" dirty="0">
                <a:solidFill>
                  <a:srgbClr val="002060"/>
                </a:solidFill>
              </a:rPr>
              <a:t>Gastrointestinal Issues</a:t>
            </a:r>
            <a:r>
              <a:rPr lang="en-US" sz="2400" b="1" dirty="0"/>
              <a:t>:</a:t>
            </a:r>
          </a:p>
          <a:p>
            <a:pPr marL="0" indent="0">
              <a:buNone/>
            </a:pPr>
            <a:r>
              <a:rPr lang="en-US" sz="2400" dirty="0" smtClean="0"/>
              <a:t>    High </a:t>
            </a:r>
            <a:r>
              <a:rPr lang="en-US" sz="2400" dirty="0"/>
              <a:t>doses may lead to stomach upset, nausea, or diarrhea</a:t>
            </a:r>
            <a:r>
              <a:rPr lang="en-US" sz="2400" dirty="0" smtClean="0"/>
              <a:t>.</a:t>
            </a:r>
            <a:endParaRPr lang="en-US" sz="2400" dirty="0"/>
          </a:p>
          <a:p>
            <a:r>
              <a:rPr lang="en-US" sz="2400" b="1" u="sng" dirty="0">
                <a:solidFill>
                  <a:srgbClr val="002060"/>
                </a:solidFill>
              </a:rPr>
              <a:t>Interference with Medications</a:t>
            </a:r>
            <a:r>
              <a:rPr lang="en-US" sz="2400" dirty="0"/>
              <a:t>:</a:t>
            </a:r>
          </a:p>
          <a:p>
            <a:pPr marL="0" indent="0">
              <a:buNone/>
            </a:pPr>
            <a:r>
              <a:rPr lang="en-US" sz="2400" dirty="0" smtClean="0"/>
              <a:t>     Curcumin </a:t>
            </a:r>
            <a:r>
              <a:rPr lang="en-US" sz="2400" dirty="0"/>
              <a:t>can interact with medications for </a:t>
            </a:r>
            <a:r>
              <a:rPr lang="en-US" sz="2400" dirty="0" smtClean="0"/>
              <a:t> </a:t>
            </a:r>
            <a:r>
              <a:rPr lang="en-US" sz="2400" dirty="0"/>
              <a:t>high blood pressure, and </a:t>
            </a:r>
            <a:r>
              <a:rPr lang="en-US" sz="2400" dirty="0" smtClean="0"/>
              <a:t>                                          chemotherapy</a:t>
            </a:r>
            <a:r>
              <a:rPr lang="en-US" sz="2400" dirty="0"/>
              <a:t>, potentially affecting how well these medicines work</a:t>
            </a:r>
            <a:r>
              <a:rPr lang="en-US" sz="2400" dirty="0" smtClean="0"/>
              <a:t>.</a:t>
            </a:r>
            <a:endParaRPr lang="en-US" sz="2400" dirty="0"/>
          </a:p>
          <a:p>
            <a:r>
              <a:rPr lang="en-US" sz="2400" b="1" u="sng" dirty="0">
                <a:solidFill>
                  <a:srgbClr val="002060"/>
                </a:solidFill>
              </a:rPr>
              <a:t>Allergic Reactions</a:t>
            </a:r>
            <a:r>
              <a:rPr lang="en-US" sz="2400" dirty="0"/>
              <a:t>:</a:t>
            </a:r>
          </a:p>
          <a:p>
            <a:pPr marL="0" indent="0">
              <a:buNone/>
            </a:pPr>
            <a:r>
              <a:rPr lang="en-US" sz="2400" dirty="0" smtClean="0"/>
              <a:t>    Though </a:t>
            </a:r>
            <a:r>
              <a:rPr lang="en-US" sz="2400" dirty="0"/>
              <a:t>rare, some people might experience rashes, swelling, or difficulty breathing.</a:t>
            </a:r>
          </a:p>
        </p:txBody>
      </p:sp>
    </p:spTree>
    <p:extLst>
      <p:ext uri="{BB962C8B-B14F-4D97-AF65-F5344CB8AC3E}">
        <p14:creationId xmlns:p14="http://schemas.microsoft.com/office/powerpoint/2010/main" val="18459857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9018" y="778150"/>
            <a:ext cx="10515600" cy="1325563"/>
          </a:xfrm>
        </p:spPr>
        <p:txBody>
          <a:bodyPr>
            <a:noAutofit/>
          </a:bodyPr>
          <a:lstStyle/>
          <a:p>
            <a:r>
              <a:rPr lang="en-US" sz="3200" dirty="0" smtClean="0">
                <a:latin typeface="Arial" panose="020B0604020202020204" pitchFamily="34" charset="0"/>
                <a:cs typeface="Arial" panose="020B0604020202020204" pitchFamily="34" charset="0"/>
              </a:rPr>
              <a:t>    </a:t>
            </a:r>
            <a:r>
              <a:rPr lang="en-US" sz="3200" dirty="0" smtClean="0">
                <a:latin typeface="+mn-lt"/>
                <a:cs typeface="Arial" panose="020B0604020202020204" pitchFamily="34" charset="0"/>
              </a:rPr>
              <a:t>Curcumin is a secondary metabolite derived from Curcuma longa. It is widely utilized as a natural coloring agent and food additive, and has been reported to have various therapeutic properties. </a:t>
            </a:r>
            <a:endParaRPr lang="en-US" sz="3200" dirty="0">
              <a:latin typeface="+mn-lt"/>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363133" y="2900363"/>
            <a:ext cx="9465733" cy="3276600"/>
          </a:xfrm>
          <a:prstGeom prst="rect">
            <a:avLst/>
          </a:prstGeom>
        </p:spPr>
      </p:pic>
    </p:spTree>
    <p:extLst>
      <p:ext uri="{BB962C8B-B14F-4D97-AF65-F5344CB8AC3E}">
        <p14:creationId xmlns:p14="http://schemas.microsoft.com/office/powerpoint/2010/main" val="3781852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78305"/>
            <a:ext cx="10515600" cy="5149516"/>
          </a:xfrm>
        </p:spPr>
        <p:txBody>
          <a:bodyPr>
            <a:normAutofit/>
          </a:bodyPr>
          <a:lstStyle/>
          <a:p>
            <a:r>
              <a:rPr lang="en-US" sz="2400" b="1" u="sng" dirty="0" smtClean="0">
                <a:solidFill>
                  <a:srgbClr val="002060"/>
                </a:solidFill>
                <a:latin typeface="Arial" panose="020B0604020202020204" pitchFamily="34" charset="0"/>
                <a:cs typeface="Arial" panose="020B0604020202020204" pitchFamily="34" charset="0"/>
              </a:rPr>
              <a:t>Gallbladder </a:t>
            </a:r>
            <a:r>
              <a:rPr lang="en-US" sz="2400" b="1" u="sng" dirty="0">
                <a:solidFill>
                  <a:srgbClr val="002060"/>
                </a:solidFill>
                <a:latin typeface="Arial" panose="020B0604020202020204" pitchFamily="34" charset="0"/>
                <a:cs typeface="Arial" panose="020B0604020202020204" pitchFamily="34" charset="0"/>
              </a:rPr>
              <a:t>Issues:</a:t>
            </a:r>
            <a:br>
              <a:rPr lang="en-US" sz="2400" b="1" u="sng" dirty="0">
                <a:solidFill>
                  <a:srgbClr val="002060"/>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Curcumin might worsen symptoms in people who have gallstones or bile duct obstructions.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This is because curcumin can increase bile production, potentially causing more problems.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b="1" u="sng" dirty="0">
                <a:solidFill>
                  <a:srgbClr val="002060"/>
                </a:solidFill>
                <a:latin typeface="Arial" panose="020B0604020202020204" pitchFamily="34" charset="0"/>
                <a:cs typeface="Arial" panose="020B0604020202020204" pitchFamily="34" charset="0"/>
              </a:rPr>
              <a:t>Kidney and Liver Issues</a:t>
            </a:r>
            <a:r>
              <a:rPr lang="en-US" sz="2400" b="1" dirty="0">
                <a:latin typeface="Arial" panose="020B0604020202020204" pitchFamily="34" charset="0"/>
                <a:cs typeface="Arial" panose="020B0604020202020204" pitchFamily="34" charset="0"/>
              </a:rPr>
              <a:t>:</a:t>
            </a:r>
            <a:br>
              <a:rPr lang="en-US" sz="2400" b="1"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High doses of curcumin might negatively affect kidney or liver function, especially in people with existing kidney or liver conditions.</a:t>
            </a:r>
          </a:p>
        </p:txBody>
      </p:sp>
    </p:spTree>
    <p:extLst>
      <p:ext uri="{BB962C8B-B14F-4D97-AF65-F5344CB8AC3E}">
        <p14:creationId xmlns:p14="http://schemas.microsoft.com/office/powerpoint/2010/main" val="239482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1154" y="6312503"/>
            <a:ext cx="10559477" cy="45719"/>
          </a:xfrm>
        </p:spPr>
        <p:txBody>
          <a:bodyPr>
            <a:normAutofit fontScale="90000"/>
          </a:bodyPr>
          <a:lstStyle/>
          <a:p>
            <a:r>
              <a:rPr lang="ar-EG" dirty="0" smtClean="0"/>
              <a:t/>
            </a:r>
            <a:br>
              <a:rPr lang="ar-EG" dirty="0" smtClean="0"/>
            </a:br>
            <a:endParaRPr lang="en-US" dirty="0"/>
          </a:p>
        </p:txBody>
      </p:sp>
      <p:sp>
        <p:nvSpPr>
          <p:cNvPr id="3" name="Content Placeholder 2"/>
          <p:cNvSpPr>
            <a:spLocks noGrp="1"/>
          </p:cNvSpPr>
          <p:nvPr>
            <p:ph idx="1"/>
          </p:nvPr>
        </p:nvSpPr>
        <p:spPr>
          <a:xfrm>
            <a:off x="592540" y="460849"/>
            <a:ext cx="10515600" cy="4351338"/>
          </a:xfrm>
        </p:spPr>
        <p:txBody>
          <a:bodyPr>
            <a:normAutofit fontScale="85000" lnSpcReduction="20000"/>
          </a:bodyPr>
          <a:lstStyle/>
          <a:p>
            <a:pPr>
              <a:lnSpc>
                <a:spcPct val="120000"/>
              </a:lnSpc>
            </a:pPr>
            <a:r>
              <a:rPr lang="en-US" sz="3000" dirty="0">
                <a:effectLst>
                  <a:outerShdw blurRad="38100" dist="38100" dir="2700000" algn="tl">
                    <a:srgbClr val="000000">
                      <a:alpha val="43137"/>
                    </a:srgbClr>
                  </a:outerShdw>
                </a:effectLst>
              </a:rPr>
              <a:t>Pharmacokinetic studies</a:t>
            </a:r>
            <a:r>
              <a:rPr lang="en-US" sz="3000" dirty="0"/>
              <a:t> indicate that curcumin </a:t>
            </a:r>
            <a:r>
              <a:rPr lang="en-US" sz="3000" dirty="0" smtClean="0"/>
              <a:t>generally has </a:t>
            </a:r>
            <a:r>
              <a:rPr lang="en-US" sz="3000" dirty="0" smtClean="0">
                <a:solidFill>
                  <a:schemeClr val="accent5">
                    <a:lumMod val="75000"/>
                  </a:schemeClr>
                </a:solidFill>
              </a:rPr>
              <a:t>low </a:t>
            </a:r>
            <a:r>
              <a:rPr lang="en-US" sz="3000" dirty="0" err="1" smtClean="0">
                <a:solidFill>
                  <a:schemeClr val="accent5">
                    <a:lumMod val="75000"/>
                  </a:schemeClr>
                </a:solidFill>
              </a:rPr>
              <a:t>biovailability</a:t>
            </a:r>
            <a:r>
              <a:rPr lang="en-US" sz="3000" dirty="0" smtClean="0">
                <a:solidFill>
                  <a:schemeClr val="accent5">
                    <a:lumMod val="75000"/>
                  </a:schemeClr>
                </a:solidFill>
              </a:rPr>
              <a:t> </a:t>
            </a:r>
            <a:r>
              <a:rPr lang="en-US" sz="3000" dirty="0"/>
              <a:t>following oral administration. Despite this limitation, pharmacologically active concentrations of curcumin have been detected in colorectal tissue in patients taking it orally. Similar therapeutic concentrations might also be achievable in tissues such as the skin and oral mucosa, which are directly exposed to curcumin when applied locally.</a:t>
            </a:r>
          </a:p>
          <a:p>
            <a:pPr>
              <a:lnSpc>
                <a:spcPct val="120000"/>
              </a:lnSpc>
            </a:pPr>
            <a:endParaRPr lang="en-US" sz="3000" dirty="0"/>
          </a:p>
          <a:p>
            <a:pPr>
              <a:lnSpc>
                <a:spcPct val="120000"/>
              </a:lnSpc>
            </a:pPr>
            <a:r>
              <a:rPr lang="en-US" sz="3000" dirty="0"/>
              <a:t>To address the challenge of low bioavailability, various strategies have been explored. One notable approach involves the use of adjuvants like </a:t>
            </a:r>
            <a:r>
              <a:rPr lang="en-US" sz="3000" dirty="0" err="1">
                <a:solidFill>
                  <a:schemeClr val="accent5">
                    <a:lumMod val="75000"/>
                  </a:schemeClr>
                </a:solidFill>
              </a:rPr>
              <a:t>piperine</a:t>
            </a:r>
            <a:r>
              <a:rPr lang="en-US" sz="3000" dirty="0"/>
              <a:t>, which can enhance the absorption and systemic availability of curcumin</a:t>
            </a:r>
            <a:r>
              <a:rPr lang="en-US" dirty="0"/>
              <a:t>.</a:t>
            </a:r>
          </a:p>
        </p:txBody>
      </p:sp>
    </p:spTree>
    <p:extLst>
      <p:ext uri="{BB962C8B-B14F-4D97-AF65-F5344CB8AC3E}">
        <p14:creationId xmlns:p14="http://schemas.microsoft.com/office/powerpoint/2010/main" val="2899175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61411"/>
            <a:ext cx="10515600" cy="1325563"/>
          </a:xfrm>
        </p:spPr>
        <p:txBody>
          <a:bodyPr>
            <a:noAutofit/>
          </a:bodyPr>
          <a:lstStyle/>
          <a:p>
            <a:pPr algn="just"/>
            <a:r>
              <a:rPr lang="en-US" sz="2800" dirty="0" smtClean="0">
                <a:latin typeface="Arial" panose="020B0604020202020204" pitchFamily="34" charset="0"/>
                <a:cs typeface="Arial" panose="020B0604020202020204" pitchFamily="34" charset="0"/>
              </a:rPr>
              <a:t>   Despite </a:t>
            </a:r>
            <a:r>
              <a:rPr lang="en-US" sz="2800" dirty="0">
                <a:latin typeface="Arial" panose="020B0604020202020204" pitchFamily="34" charset="0"/>
                <a:cs typeface="Arial" panose="020B0604020202020204" pitchFamily="34" charset="0"/>
              </a:rPr>
              <a:t>its low bioavailability, the therapeutic efficacy of curcumin against various human </a:t>
            </a:r>
            <a:r>
              <a:rPr lang="en-US" sz="2800" dirty="0" smtClean="0">
                <a:latin typeface="Arial" panose="020B0604020202020204" pitchFamily="34" charset="0"/>
                <a:cs typeface="Arial" panose="020B0604020202020204" pitchFamily="34" charset="0"/>
              </a:rPr>
              <a:t>diseases including </a:t>
            </a:r>
            <a:r>
              <a:rPr lang="en-US" sz="2800" dirty="0">
                <a:solidFill>
                  <a:schemeClr val="accent5">
                    <a:lumMod val="75000"/>
                  </a:schemeClr>
                </a:solidFill>
                <a:latin typeface="Arial" panose="020B0604020202020204" pitchFamily="34" charset="0"/>
                <a:cs typeface="Arial" panose="020B0604020202020204" pitchFamily="34" charset="0"/>
              </a:rPr>
              <a:t>cancer, cardiovascular diseases</a:t>
            </a:r>
            <a:r>
              <a:rPr lang="en-US" sz="2800" dirty="0" smtClean="0">
                <a:solidFill>
                  <a:schemeClr val="accent5">
                    <a:lumMod val="75000"/>
                  </a:schemeClr>
                </a:solidFill>
                <a:latin typeface="Arial" panose="020B0604020202020204" pitchFamily="34" charset="0"/>
                <a:cs typeface="Arial" panose="020B0604020202020204" pitchFamily="34" charset="0"/>
              </a:rPr>
              <a:t>, </a:t>
            </a:r>
            <a:r>
              <a:rPr lang="en-US" sz="2800" dirty="0">
                <a:solidFill>
                  <a:schemeClr val="accent5">
                    <a:lumMod val="75000"/>
                  </a:schemeClr>
                </a:solidFill>
                <a:latin typeface="Arial" panose="020B0604020202020204" pitchFamily="34" charset="0"/>
                <a:cs typeface="Arial" panose="020B0604020202020204" pitchFamily="34" charset="0"/>
              </a:rPr>
              <a:t>arthritis, neurological disorders, and Crohn’s </a:t>
            </a:r>
            <a:r>
              <a:rPr lang="en-US" sz="2800" dirty="0" smtClean="0">
                <a:solidFill>
                  <a:schemeClr val="accent5">
                    <a:lumMod val="75000"/>
                  </a:schemeClr>
                </a:solidFill>
                <a:latin typeface="Arial" panose="020B0604020202020204" pitchFamily="34" charset="0"/>
                <a:cs typeface="Arial" panose="020B0604020202020204" pitchFamily="34" charset="0"/>
              </a:rPr>
              <a:t>disease </a:t>
            </a:r>
            <a:r>
              <a:rPr lang="en-US" sz="2800" dirty="0" smtClean="0">
                <a:latin typeface="Arial" panose="020B0604020202020204" pitchFamily="34" charset="0"/>
                <a:cs typeface="Arial" panose="020B0604020202020204" pitchFamily="34" charset="0"/>
              </a:rPr>
              <a:t>has </a:t>
            </a:r>
            <a:r>
              <a:rPr lang="en-US" sz="2800" dirty="0">
                <a:latin typeface="Arial" panose="020B0604020202020204" pitchFamily="34" charset="0"/>
                <a:cs typeface="Arial" panose="020B0604020202020204" pitchFamily="34" charset="0"/>
              </a:rPr>
              <a:t>been well documented. This efficacy is largely attributed to its </a:t>
            </a:r>
            <a:r>
              <a:rPr lang="en-US" sz="2800" dirty="0" err="1">
                <a:latin typeface="Arial" panose="020B0604020202020204" pitchFamily="34" charset="0"/>
                <a:cs typeface="Arial" panose="020B0604020202020204" pitchFamily="34" charset="0"/>
              </a:rPr>
              <a:t>antioxidative</a:t>
            </a:r>
            <a:r>
              <a:rPr lang="en-US" sz="2800" dirty="0">
                <a:latin typeface="Arial" panose="020B0604020202020204" pitchFamily="34" charset="0"/>
                <a:cs typeface="Arial" panose="020B0604020202020204" pitchFamily="34" charset="0"/>
              </a:rPr>
              <a:t>, anti-inflammatory, and anticancer properties</a:t>
            </a:r>
            <a:r>
              <a:rPr lang="en-US" sz="2800" dirty="0"/>
              <a:t>. </a:t>
            </a:r>
          </a:p>
        </p:txBody>
      </p:sp>
      <p:sp>
        <p:nvSpPr>
          <p:cNvPr id="3" name="Content Placeholder 2"/>
          <p:cNvSpPr>
            <a:spLocks noGrp="1"/>
          </p:cNvSpPr>
          <p:nvPr>
            <p:ph idx="1"/>
          </p:nvPr>
        </p:nvSpPr>
        <p:spPr>
          <a:xfrm>
            <a:off x="838200" y="3589361"/>
            <a:ext cx="10515600" cy="2587602"/>
          </a:xfrm>
        </p:spPr>
        <p:txBody>
          <a:bodyPr>
            <a:normAutofit/>
          </a:bodyPr>
          <a:lstStyle/>
          <a:p>
            <a:pPr algn="just"/>
            <a:r>
              <a:rPr lang="en-US" dirty="0">
                <a:latin typeface="Arial" panose="020B0604020202020204" pitchFamily="34" charset="0"/>
                <a:cs typeface="Arial" panose="020B0604020202020204" pitchFamily="34" charset="0"/>
              </a:rPr>
              <a:t>Enhancing the bioavailability of curcumin in the near future is expected to elevate this promising natural compound to the forefront of therapeutic agents for the treatment of human diseases</a:t>
            </a:r>
            <a:r>
              <a:rPr 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21003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15" y="0"/>
            <a:ext cx="12241829" cy="6513843"/>
          </a:xfrm>
          <a:prstGeom prst="rect">
            <a:avLst/>
          </a:prstGeom>
        </p:spPr>
      </p:pic>
    </p:spTree>
    <p:extLst>
      <p:ext uri="{BB962C8B-B14F-4D97-AF65-F5344CB8AC3E}">
        <p14:creationId xmlns:p14="http://schemas.microsoft.com/office/powerpoint/2010/main" val="113092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Curcumin function</a:t>
            </a:r>
            <a:endParaRPr lang="en-U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94897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1238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886" y="-439248"/>
            <a:ext cx="12869771" cy="7736495"/>
          </a:xfrm>
          <a:prstGeom prst="rect">
            <a:avLst/>
          </a:prstGeom>
        </p:spPr>
      </p:pic>
    </p:spTree>
    <p:extLst>
      <p:ext uri="{BB962C8B-B14F-4D97-AF65-F5344CB8AC3E}">
        <p14:creationId xmlns:p14="http://schemas.microsoft.com/office/powerpoint/2010/main" val="3027159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Anti-inflammatory Effect of </a:t>
            </a:r>
            <a:r>
              <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Curcumin</a:t>
            </a:r>
          </a:p>
        </p:txBody>
      </p:sp>
      <p:sp>
        <p:nvSpPr>
          <p:cNvPr id="3" name="Content Placeholder 2"/>
          <p:cNvSpPr>
            <a:spLocks noGrp="1"/>
          </p:cNvSpPr>
          <p:nvPr>
            <p:ph idx="1"/>
          </p:nvPr>
        </p:nvSpPr>
        <p:spPr/>
        <p:txBody>
          <a:bodyPr/>
          <a:lstStyle/>
          <a:p>
            <a:pPr marL="0" indent="0" algn="just">
              <a:buNone/>
            </a:pPr>
            <a:r>
              <a:rPr lang="en-US" dirty="0" smtClean="0"/>
              <a:t>curcumin </a:t>
            </a:r>
            <a:r>
              <a:rPr lang="en-US" dirty="0"/>
              <a:t>is widely recognized for its potent </a:t>
            </a:r>
            <a:r>
              <a:rPr lang="en-US" dirty="0" smtClean="0"/>
              <a:t>anti-inflammatory effect. </a:t>
            </a:r>
            <a:r>
              <a:rPr lang="en-US" u="sng" dirty="0">
                <a:solidFill>
                  <a:srgbClr val="4472C4">
                    <a:lumMod val="75000"/>
                  </a:srgbClr>
                </a:solidFill>
              </a:rPr>
              <a:t>Mechanisms of Action </a:t>
            </a:r>
            <a:r>
              <a:rPr lang="en-US" u="sng" dirty="0" smtClean="0">
                <a:solidFill>
                  <a:srgbClr val="4472C4">
                    <a:lumMod val="75000"/>
                  </a:srgbClr>
                </a:solidFill>
              </a:rPr>
              <a:t>:</a:t>
            </a:r>
            <a:r>
              <a:rPr lang="en-US" dirty="0" smtClean="0"/>
              <a:t>curcumin </a:t>
            </a:r>
            <a:r>
              <a:rPr lang="en-US" dirty="0"/>
              <a:t>has been shown to inhibit </a:t>
            </a:r>
            <a:r>
              <a:rPr lang="en-US" dirty="0">
                <a:solidFill>
                  <a:schemeClr val="bg2">
                    <a:lumMod val="10000"/>
                  </a:schemeClr>
                </a:solidFill>
              </a:rPr>
              <a:t>key enzymes </a:t>
            </a:r>
            <a:r>
              <a:rPr lang="en-US" dirty="0"/>
              <a:t>involved in the inflammatory response, including cyclooxygenase-2 (COX-2), lipoxygenase (LOX), and inducible nitric oxide synthase (</a:t>
            </a:r>
            <a:r>
              <a:rPr lang="en-US" dirty="0" err="1"/>
              <a:t>iNOS</a:t>
            </a:r>
            <a:r>
              <a:rPr lang="en-US" dirty="0"/>
              <a:t>). Through these </a:t>
            </a:r>
            <a:r>
              <a:rPr lang="en-US" dirty="0" smtClean="0"/>
              <a:t>mechanism, </a:t>
            </a:r>
            <a:r>
              <a:rPr lang="en-US" dirty="0"/>
              <a:t>curcumin may help reduce inflammation and provide therapeutic benefits in a range of inflammatory </a:t>
            </a:r>
            <a:r>
              <a:rPr lang="en-US" dirty="0" smtClean="0"/>
              <a:t>conditions.</a:t>
            </a:r>
          </a:p>
          <a:p>
            <a:pPr marL="0" indent="0" algn="just">
              <a:buNone/>
            </a:pPr>
            <a:r>
              <a:rPr lang="en-US" sz="3200" u="sng" dirty="0" smtClean="0">
                <a:solidFill>
                  <a:schemeClr val="accent5">
                    <a:lumMod val="75000"/>
                  </a:schemeClr>
                </a:solidFill>
              </a:rPr>
              <a:t>Dose</a:t>
            </a:r>
            <a:r>
              <a:rPr lang="en-US" u="sng" dirty="0" smtClean="0"/>
              <a:t>:</a:t>
            </a:r>
          </a:p>
          <a:p>
            <a:pPr marL="0" indent="0" algn="just">
              <a:buNone/>
            </a:pPr>
            <a:r>
              <a:rPr lang="en-US" dirty="0">
                <a:solidFill>
                  <a:schemeClr val="tx1">
                    <a:lumMod val="95000"/>
                    <a:lumOff val="5000"/>
                  </a:schemeClr>
                </a:solidFill>
              </a:rPr>
              <a:t>Curcumin extract (with </a:t>
            </a:r>
            <a:r>
              <a:rPr lang="en-US" dirty="0" err="1">
                <a:solidFill>
                  <a:schemeClr val="tx1">
                    <a:lumMod val="95000"/>
                    <a:lumOff val="5000"/>
                  </a:schemeClr>
                </a:solidFill>
              </a:rPr>
              <a:t>piperine</a:t>
            </a:r>
            <a:r>
              <a:rPr lang="en-US" dirty="0">
                <a:solidFill>
                  <a:schemeClr val="tx1">
                    <a:lumMod val="95000"/>
                    <a:lumOff val="5000"/>
                  </a:schemeClr>
                </a:solidFill>
              </a:rPr>
              <a:t>): 500 mg, 1–2 times per day with food.</a:t>
            </a:r>
          </a:p>
        </p:txBody>
      </p:sp>
    </p:spTree>
    <p:extLst>
      <p:ext uri="{BB962C8B-B14F-4D97-AF65-F5344CB8AC3E}">
        <p14:creationId xmlns:p14="http://schemas.microsoft.com/office/powerpoint/2010/main" val="1961572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4717"/>
            <a:ext cx="10515600" cy="1417733"/>
          </a:xfrm>
        </p:spPr>
        <p:txBody>
          <a:bodyPr>
            <a:normAutofit/>
          </a:bodyPr>
          <a:lstStyle/>
          <a:p>
            <a:r>
              <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Anticancer Potential of Curcumin</a:t>
            </a:r>
          </a:p>
        </p:txBody>
      </p:sp>
      <p:sp>
        <p:nvSpPr>
          <p:cNvPr id="3" name="Content Placeholder 2"/>
          <p:cNvSpPr>
            <a:spLocks noGrp="1"/>
          </p:cNvSpPr>
          <p:nvPr>
            <p:ph idx="1"/>
          </p:nvPr>
        </p:nvSpPr>
        <p:spPr>
          <a:xfrm>
            <a:off x="742666" y="1047702"/>
            <a:ext cx="10515600" cy="5598758"/>
          </a:xfrm>
        </p:spPr>
        <p:txBody>
          <a:bodyPr>
            <a:normAutofit/>
          </a:bodyPr>
          <a:lstStyle/>
          <a:p>
            <a:pPr algn="just"/>
            <a:r>
              <a:rPr lang="en-US" dirty="0"/>
              <a:t>Extensive research over the past 50 years has shown that </a:t>
            </a:r>
            <a:r>
              <a:rPr lang="en-US" dirty="0" smtClean="0"/>
              <a:t>curcumin has </a:t>
            </a:r>
            <a:r>
              <a:rPr lang="en-US" dirty="0"/>
              <a:t>promising anticancer properties, both in cancer prevention and </a:t>
            </a:r>
            <a:r>
              <a:rPr lang="en-US" dirty="0" smtClean="0"/>
              <a:t>treatment.</a:t>
            </a:r>
          </a:p>
          <a:p>
            <a:pPr algn="just"/>
            <a:r>
              <a:rPr lang="en-US" u="sng" dirty="0">
                <a:solidFill>
                  <a:schemeClr val="accent5">
                    <a:lumMod val="75000"/>
                  </a:schemeClr>
                </a:solidFill>
              </a:rPr>
              <a:t>Mechanisms of </a:t>
            </a:r>
            <a:r>
              <a:rPr lang="en-US" u="sng" dirty="0" smtClean="0">
                <a:solidFill>
                  <a:schemeClr val="accent5">
                    <a:lumMod val="75000"/>
                  </a:schemeClr>
                </a:solidFill>
              </a:rPr>
              <a:t>Action </a:t>
            </a:r>
            <a:r>
              <a:rPr lang="en-US" dirty="0" smtClean="0"/>
              <a:t>: Curcumin </a:t>
            </a:r>
            <a:r>
              <a:rPr lang="en-US" dirty="0"/>
              <a:t>exerts its anticancer effects through multiple biological pathways:</a:t>
            </a:r>
          </a:p>
          <a:p>
            <a:pPr algn="just">
              <a:buFont typeface="Wingdings" panose="05000000000000000000" pitchFamily="2" charset="2"/>
              <a:buChar char="Ø"/>
            </a:pPr>
            <a:r>
              <a:rPr lang="en-US" dirty="0" smtClean="0"/>
              <a:t>Inhibition </a:t>
            </a:r>
            <a:r>
              <a:rPr lang="en-US" dirty="0"/>
              <a:t>of tumor cell proliferation across a wide variety of cancers.</a:t>
            </a:r>
          </a:p>
          <a:p>
            <a:pPr algn="just">
              <a:buFont typeface="Wingdings" panose="05000000000000000000" pitchFamily="2" charset="2"/>
              <a:buChar char="Ø"/>
            </a:pPr>
            <a:r>
              <a:rPr lang="en-US" dirty="0" smtClean="0"/>
              <a:t>Down-regulation </a:t>
            </a:r>
            <a:r>
              <a:rPr lang="en-US" dirty="0"/>
              <a:t>of transcription factors involved in cancer progression.</a:t>
            </a:r>
          </a:p>
          <a:p>
            <a:pPr algn="just">
              <a:buFont typeface="Wingdings" panose="05000000000000000000" pitchFamily="2" charset="2"/>
              <a:buChar char="Ø"/>
            </a:pPr>
            <a:r>
              <a:rPr lang="en-US" dirty="0" smtClean="0"/>
              <a:t>Suppression </a:t>
            </a:r>
            <a:r>
              <a:rPr lang="en-US" dirty="0"/>
              <a:t>of pro-inflammatory </a:t>
            </a:r>
            <a:r>
              <a:rPr lang="en-US" dirty="0" smtClean="0"/>
              <a:t>enzymes:Cyclooxygenase-2 </a:t>
            </a:r>
            <a:r>
              <a:rPr lang="en-US" dirty="0"/>
              <a:t>(</a:t>
            </a:r>
            <a:r>
              <a:rPr lang="en-US" dirty="0" smtClean="0"/>
              <a:t>COX-2) Lipoxygenase </a:t>
            </a:r>
            <a:r>
              <a:rPr lang="en-US" dirty="0"/>
              <a:t>(LOX)</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20036104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959</Words>
  <Application>Microsoft Office PowerPoint</Application>
  <PresentationFormat>Widescreen</PresentationFormat>
  <Paragraphs>74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Calibri Light</vt:lpstr>
      <vt:lpstr>Times New Roman</vt:lpstr>
      <vt:lpstr>Wingdings</vt:lpstr>
      <vt:lpstr>Office Theme</vt:lpstr>
      <vt:lpstr>PowerPoint Presentation</vt:lpstr>
      <vt:lpstr>    Curcumin is a secondary metabolite derived from Curcuma longa. It is widely utilized as a natural coloring agent and food additive, and has been reported to have various therapeutic properties. </vt:lpstr>
      <vt:lpstr> </vt:lpstr>
      <vt:lpstr>   Despite its low bioavailability, the therapeutic efficacy of curcumin against various human diseases including cancer, cardiovascular diseases, arthritis, neurological disorders, and Crohn’s disease has been well documented. This efficacy is largely attributed to its antioxidative, anti-inflammatory, and anticancer properties. </vt:lpstr>
      <vt:lpstr>PowerPoint Presentation</vt:lpstr>
      <vt:lpstr>Curcumin function</vt:lpstr>
      <vt:lpstr>PowerPoint Presentation</vt:lpstr>
      <vt:lpstr>Anti-inflammatory Effect of Curcumin</vt:lpstr>
      <vt:lpstr>Anticancer Potential of Curcumin</vt:lpstr>
      <vt:lpstr>Reduction in expression of chemokines, which play a role in tumor growth and metastasis.  Inhibition of cell surface adhesion molecules, disrupting cancer cell adhesion and migration. Down-regulation of growth factor receptors, which are often overexpressed in cancer cells.  For Cancer Prevention Clinical trials have used high doses of curcumin, typically in the range of:1,000–8,000 mg per day  However, such high doses should be taken only under medical supervision, due to potential interactions with cancer Other medications </vt:lpstr>
      <vt:lpstr>Antimicrobial Potential of Curcumin</vt:lpstr>
      <vt:lpstr>Antibacterial Activity:</vt:lpstr>
      <vt:lpstr>Antiviral Potential of Curcumin</vt:lpstr>
      <vt:lpstr>Improved Brain Function </vt:lpstr>
      <vt:lpstr>Heart Health Benefits of Curcumin</vt:lpstr>
      <vt:lpstr>Joint Health &amp; Curcumin</vt:lpstr>
      <vt:lpstr>Digestive Health Benefits of Curcumin</vt:lpstr>
      <vt:lpstr>PowerPoint Presentation</vt:lpstr>
      <vt:lpstr>Curcumin Side Effects </vt:lpstr>
      <vt:lpstr>Gallbladder Issues:  Curcumin might worsen symptoms in people who have gallstones or bile duct obstructions.  This is because curcumin can increase bile production, potentially causing more problems.  Kidney and Liver Issues:  High doses of curcumin might negatively affect kidney or liver function, especially in people with existing kidney or liver conditions.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curcumin</dc:title>
  <dc:creator>first</dc:creator>
  <cp:lastModifiedBy>first</cp:lastModifiedBy>
  <cp:revision>26</cp:revision>
  <dcterms:created xsi:type="dcterms:W3CDTF">2025-07-23T09:17:37Z</dcterms:created>
  <dcterms:modified xsi:type="dcterms:W3CDTF">2025-07-29T15:44:38Z</dcterms:modified>
</cp:coreProperties>
</file>