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9" r:id="rId1"/>
  </p:sldMasterIdLst>
  <p:notesMasterIdLst>
    <p:notesMasterId r:id="rId18"/>
  </p:notesMasterIdLst>
  <p:sldIdLst>
    <p:sldId id="280" r:id="rId2"/>
    <p:sldId id="279" r:id="rId3"/>
    <p:sldId id="278" r:id="rId4"/>
    <p:sldId id="264" r:id="rId5"/>
    <p:sldId id="265" r:id="rId6"/>
    <p:sldId id="266" r:id="rId7"/>
    <p:sldId id="267" r:id="rId8"/>
    <p:sldId id="268" r:id="rId9"/>
    <p:sldId id="269" r:id="rId10"/>
    <p:sldId id="282" r:id="rId11"/>
    <p:sldId id="270" r:id="rId12"/>
    <p:sldId id="271" r:id="rId13"/>
    <p:sldId id="272" r:id="rId14"/>
    <p:sldId id="273" r:id="rId15"/>
    <p:sldId id="261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263E-4498-4F6E-96A0-8833E844CF71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9A8D-8C8E-401E-8383-D03437F1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79A8D-8C8E-401E-8383-D03437F113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6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8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232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230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3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527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0018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8424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7162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9903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7520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1562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504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9064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2149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2070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2361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8896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861D-DEF5-EC49-9BD9-4EC4B79E2696}" type="datetimeFigureOut">
              <a:rPr lang="" smtClean="0"/>
              <a:t>07/28/2025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E078-2A3E-AD4D-9CBC-604FB5F1F05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43524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  <p:sldLayoutId id="2147484455" r:id="rId16"/>
    <p:sldLayoutId id="21474844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8072"/>
            <a:ext cx="9001462" cy="2387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Back to nature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103274"/>
            <a:ext cx="9001462" cy="1655762"/>
          </a:xfrm>
        </p:spPr>
        <p:txBody>
          <a:bodyPr>
            <a:normAutofit/>
          </a:bodyPr>
          <a:lstStyle/>
          <a:p>
            <a:r>
              <a:rPr lang="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Moringa Oleifera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668031" y="4317197"/>
            <a:ext cx="4855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err="1">
                <a:latin typeface="Bell MT" panose="02020503060305020303" pitchFamily="18" charset="0"/>
              </a:rPr>
              <a:t>Dr.</a:t>
            </a:r>
            <a:r>
              <a:rPr lang="en-GB" sz="2800" b="1" i="1" dirty="0">
                <a:latin typeface="Bell MT" panose="02020503060305020303" pitchFamily="18" charset="0"/>
              </a:rPr>
              <a:t> </a:t>
            </a:r>
            <a:r>
              <a:rPr lang="en-GB" sz="2800" b="1" i="1" dirty="0" err="1">
                <a:latin typeface="Bell MT" panose="02020503060305020303" pitchFamily="18" charset="0"/>
              </a:rPr>
              <a:t>Amal</a:t>
            </a:r>
            <a:r>
              <a:rPr lang="en-GB" sz="2800" b="1" i="1" dirty="0">
                <a:latin typeface="Bell MT" panose="02020503060305020303" pitchFamily="18" charset="0"/>
              </a:rPr>
              <a:t> </a:t>
            </a:r>
            <a:r>
              <a:rPr lang="en-GB" sz="2800" b="1" i="1" dirty="0" err="1">
                <a:latin typeface="Bell MT" panose="02020503060305020303" pitchFamily="18" charset="0"/>
              </a:rPr>
              <a:t>Kamel</a:t>
            </a:r>
            <a:endParaRPr lang="en-GB" sz="2800" b="1" i="1" dirty="0">
              <a:latin typeface="Bell MT" panose="02020503060305020303" pitchFamily="18" charset="0"/>
            </a:endParaRPr>
          </a:p>
          <a:p>
            <a:r>
              <a:rPr lang="en-GB" sz="2400" i="1" dirty="0">
                <a:latin typeface="Bell MT" panose="02020503060305020303" pitchFamily="18" charset="0"/>
              </a:rPr>
              <a:t>Demonstrator of Clinical Pharmacology</a:t>
            </a:r>
            <a:endParaRPr lang="en-GB" sz="2800" i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0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08" y="155691"/>
            <a:ext cx="58604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i="1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800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fruits value:</a:t>
            </a:r>
          </a:p>
          <a:p>
            <a:pPr lvl="0"/>
            <a:endParaRPr lang="en-GB" dirty="0">
              <a:solidFill>
                <a:prstClr val="white"/>
              </a:solidFill>
            </a:endParaRPr>
          </a:p>
          <a:p>
            <a:pPr lvl="0"/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fruits are rich in minerals, protein, thiamine, riboflavin, vitamin A and C.</a:t>
            </a:r>
          </a:p>
          <a:p>
            <a:pPr lvl="0"/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fruits have antihypertensive property which is due to the presence of </a:t>
            </a:r>
            <a:r>
              <a:rPr lang="en-GB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thiocarbamate</a:t>
            </a:r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isothiocyanate</a:t>
            </a:r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glycoside present in it.</a:t>
            </a:r>
          </a:p>
          <a:p>
            <a:pPr lvl="0"/>
            <a:endParaRPr lang="en-GB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fruits have the ability to reduce the serum cholesterol, phospholipid, triglycerides, low density lipoprotein (LDL), very low density lipoprotein (VLDL),and cholesterol- phospholipid ratio. The fruits also has the ability to increase the </a:t>
            </a:r>
            <a:r>
              <a:rPr lang="en-GB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fecal</a:t>
            </a:r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cholesterol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2" y="155690"/>
            <a:ext cx="6116788" cy="65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142158"/>
            <a:ext cx="1194261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uses of </a:t>
            </a:r>
            <a:r>
              <a:rPr lang="en-GB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Olifera</a:t>
            </a:r>
            <a:r>
              <a:rPr lang="en-GB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Antiviral action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showed significant activities against viruses like human immunodeficiency virus (HIV), Herpes simplex viruses (HSV), hepatitis B virus (HBV) and Epstein-Barr virus (EBV).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suggested that enhanced nutrition that which can be achieved via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its high nutritional value could benefit a person with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immunodeficiency syndrome (AIDS), as its high content of vitamins and minerals enhance immunity.</a:t>
            </a:r>
          </a:p>
          <a:p>
            <a:endParaRPr lang="en-GB" sz="2400" b="1" dirty="0"/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Anti-bacterial action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anti-bacterial action on the pathogenic Gram-negative and Gram-positive bacteria, affecting membrane permeability and integrity.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Ethyl acetate and acetone extracts showed maximum antibacterial activity against Escherichia coli, Staphylococcus aureus, Salmonella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gallinarum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Pseudomonas aeruginosa.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antimicrobial actions are due to activities of bioactive compounds depending on interactions between their lipid components with the net surface charge of microbial membranes</a:t>
            </a:r>
          </a:p>
        </p:txBody>
      </p:sp>
    </p:spTree>
    <p:extLst>
      <p:ext uri="{BB962C8B-B14F-4D97-AF65-F5344CB8AC3E}">
        <p14:creationId xmlns:p14="http://schemas.microsoft.com/office/powerpoint/2010/main" val="423344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" y="197346"/>
            <a:ext cx="12067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Anti-fungal action: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oil of M.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showed different degrees of antifungal activity. 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Anticancer Activity: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parts of the M.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have been tested for anticancer activity were highly cytotoxic to cancerous cells but not to normal cells.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leaves inhibit cancer cell growth as It targeted the cell cycle resulting in cell sustained at sub-G1 phase. Also, MO leaves down- regulated the nuclear factor kappa B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NFκB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pathway),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Glucosinolates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in MO is effective against cancer and induce apoptosis.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Cardioprotective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has cardio protective effect. The leaves extract have cardio protective effect which may be due to its antioxidant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antiperoxidative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myocardial preservative effect</a:t>
            </a:r>
          </a:p>
        </p:txBody>
      </p:sp>
    </p:spTree>
    <p:extLst>
      <p:ext uri="{BB962C8B-B14F-4D97-AF65-F5344CB8AC3E}">
        <p14:creationId xmlns:p14="http://schemas.microsoft.com/office/powerpoint/2010/main" val="339834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2" y="127981"/>
            <a:ext cx="118733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6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System(CNS) Activity:</a:t>
            </a:r>
          </a:p>
          <a:p>
            <a:endParaRPr lang="en-GB" sz="2400" b="1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is known to act on the CNS and cause an anti-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convulsant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action. Such activity is due to its action on a central mechanism, which is releasing of γ-amino butyric acid (GABA). Therefore, it has been used traditionally for the treatment of epilepsy.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has protective effects against degenerative and chronic neuronal diseases like Alzheimer’s disease. It has enhanced effects on memory as it works on the neurons in the hippocampus . It also has an induction effect on differentiation of myeloid cells and photoreceptors and promotes the development of neurons in the hippocampus.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extract potentiate morphine and pethidine-induced analgesia,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methanolic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extract of the root prolong sleeping time. Also the seeds of MO have also been reported to have antipyretic effect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has antidepressant activity alone and also when combined administration with low doses of fluoxetine or other SSRI drugs seems to have good synergic effect.</a:t>
            </a:r>
          </a:p>
        </p:txBody>
      </p:sp>
    </p:spTree>
    <p:extLst>
      <p:ext uri="{BB962C8B-B14F-4D97-AF65-F5344CB8AC3E}">
        <p14:creationId xmlns:p14="http://schemas.microsoft.com/office/powerpoint/2010/main" val="351907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7" y="197660"/>
            <a:ext cx="1169323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Antiinflammatory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Antiasthmatic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Antiarthritic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Activities: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protective effect of MO extracts against protein denaturation is similar to the effect of NSAIDs which exert significant anti-inflammatory effect in arthritis. Anti-arthritic activity of MO may be due to the scavenging of free radicals, inhibition of protein denaturation, membrane stabilization and anti-trypsin activity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Anti-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hyperlipidemia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Anti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hypercholesterolemic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Activities: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extract shows significant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anticholesteremic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antilipidemic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extract inhibited lipid synthesis by down regulating HMG-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PPAR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α1,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PPAR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expression, which reduced lipid metabolism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obesity: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 helps to get loss of the body weight in a healthy way.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 Wound Healing Activity: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leaves was effective in promoting and accelerating wound healing process in normal human dermal fibroblast (HDF-N) by increasing its proliferation and migration.</a:t>
            </a:r>
          </a:p>
        </p:txBody>
      </p:sp>
    </p:spTree>
    <p:extLst>
      <p:ext uri="{BB962C8B-B14F-4D97-AF65-F5344CB8AC3E}">
        <p14:creationId xmlns:p14="http://schemas.microsoft.com/office/powerpoint/2010/main" val="2064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CE2FD-AB2D-EC66-22CD-1E67D0B8CFB7}"/>
              </a:ext>
            </a:extLst>
          </p:cNvPr>
          <p:cNvSpPr txBox="1"/>
          <p:nvPr/>
        </p:nvSpPr>
        <p:spPr>
          <a:xfrm>
            <a:off x="1496297" y="1620417"/>
            <a:ext cx="8963889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</a:pPr>
            <a:r>
              <a:rPr lang="" sz="4400" b="1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 safety studies in animals involving aqueous leaf extracts indicate a high degree of safety and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</a:pPr>
            <a:r>
              <a:rPr lang="" sz="4400" b="1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adverse effects were reported in association with human studies.</a:t>
            </a:r>
            <a:endParaRPr lang="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5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93D0-E175-56CC-C693-A3A3C98091E7}"/>
              </a:ext>
            </a:extLst>
          </p:cNvPr>
          <p:cNvSpPr txBox="1">
            <a:spLocks/>
          </p:cNvSpPr>
          <p:nvPr/>
        </p:nvSpPr>
        <p:spPr>
          <a:xfrm>
            <a:off x="0" y="776288"/>
            <a:ext cx="5562600" cy="57261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Moringa oleifera</a:t>
            </a:r>
          </a:p>
          <a:p>
            <a:pPr algn="ctr"/>
            <a:r>
              <a:rPr lang="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the “tree of life” or “miracle tree,” is classified as an important herbal plant due to its immense medicinal and non-medicinal benefits.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E69B2-FA35-7424-0E8F-3D0C87C0F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52" y="883876"/>
            <a:ext cx="5428060" cy="5516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494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0609"/>
            <a:ext cx="119980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5">
              <a:spcBef>
                <a:spcPts val="1240"/>
              </a:spcBef>
            </a:pP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en-US" sz="2800" b="1" i="1" u="sng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i="1" u="sng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800" b="1" i="1" u="sng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US" sz="2800" b="1" i="1" u="sng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en-US" sz="28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25">
              <a:spcBef>
                <a:spcPts val="1240"/>
              </a:spcBef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25" marR="871855" indent="347345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small, fast-growing evergreen tree that usually grows with height about 9 meters, with a soft and white wood and corky and gummy bark. Roots have the taste of horseradish. Leaves are about 30-75 cm long main axis, with not toothed margins, and is rounded or blunt-pointed at the apex and short-pointed at the base, the twigs are finely hairy</a:t>
            </a:r>
            <a:r>
              <a:rPr lang="en-US" sz="2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green, flowers are white, and pods (fruits) are pendulous, ribbed. Each pod usually contains up to 26 seeds which are dark </a:t>
            </a:r>
            <a:r>
              <a:rPr lang="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during their development and take</a:t>
            </a:r>
            <a:r>
              <a:rPr lang="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3months to mature after flowering. </a:t>
            </a:r>
            <a:endParaRPr lang="" sz="2400" dirty="0"/>
          </a:p>
        </p:txBody>
      </p:sp>
    </p:spTree>
    <p:extLst>
      <p:ext uri="{BB962C8B-B14F-4D97-AF65-F5344CB8AC3E}">
        <p14:creationId xmlns:p14="http://schemas.microsoft.com/office/powerpoint/2010/main" val="386025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5">
              <a:spcBef>
                <a:spcPts val="1210"/>
              </a:spcBef>
            </a:pP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Neutrional</a:t>
            </a:r>
            <a:r>
              <a:rPr lang="en-US" sz="2800" b="1" i="1" u="sng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  <a:r>
              <a:rPr lang="en-US" sz="2800" b="1" i="1" u="sng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800" b="1" i="1" u="sng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Moringa</a:t>
            </a:r>
            <a:r>
              <a:rPr lang="en-US" sz="2800" b="1" i="1" u="sng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oleifera</a:t>
            </a:r>
            <a:r>
              <a:rPr lang="en-US" b="1" u="sng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3125" marR="869950" indent="347345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Vital minerals are present in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including iron, potassium, calcium, copper, zinc, magnesium, manganese , vitamins A and D, essential amino acids, as well as such known antioxidants such as β-carotene, vitamin C, and flavonoids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 is rich in nutrition due to the presence of a many essential phytochemicals present in its leaves, pods and seeds. In fact,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said to provide 7 times more vitamin C than oranges, 10 times more vitamin A than carrots, 17 times more calcium than milk, 9 times more protein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 yoghurt, 15 times more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en-US" sz="2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bananas and 25 times more iron than spinach.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seeds of MO have a very high amount of fat with a high energy value. So can be used to combat malnutrition and to assure nutritional security. The seed oil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rich source of oleic acid, tocopherols and sterols. 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17560"/>
            <a:ext cx="4655127" cy="6586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37310" y="117560"/>
            <a:ext cx="817418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5">
              <a:spcBef>
                <a:spcPts val="1230"/>
              </a:spcBef>
            </a:pP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800" b="1" i="1" u="sng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US" sz="2800" b="1" i="1" u="sng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seeds</a:t>
            </a:r>
            <a:r>
              <a:rPr lang="en-US" sz="2800" b="1" i="1" u="sng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en-US" sz="2800" b="1" i="1" u="sng" spc="-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value:</a:t>
            </a:r>
            <a:endParaRPr lang="en-GB" sz="2800" b="1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25">
              <a:spcBef>
                <a:spcPts val="1230"/>
              </a:spcBef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seeds contain high amount of antioxidant compounds such as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phenolics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flavonoids are important indicators of antioxidant capacity of M.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seeds</a:t>
            </a:r>
            <a:r>
              <a:rPr lang="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polyphenol content in MO seeds are well known to have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antioxidative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power and effective scavenging of free radicals .Those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phyto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-constituents serve in plant defense mechanisms to counteract  Reactive Oxygen Species</a:t>
            </a:r>
            <a:r>
              <a:rPr lang="en-US" sz="2400" b="1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order to survive, prevent molecular damage in humans and other organisms.MO seed extract exerts bactericidal activity against Gram-positive and Gram-negative bacteria..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Antimicrobial activity is also related to the presence of a short cationic protein. This protein, known as the MO cationic protein, that cause bacterial cell damage through rapid flocculation and the fusion of inner and outer membranes of the cell.</a:t>
            </a:r>
            <a:endParaRPr lang="en-GB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4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6481"/>
            <a:ext cx="116378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seeds are roasted and mixed with coconut oil and used for their antibiotic and anti-inflammatory properties to treat arthritis, rheumatism, gout, cramp, sexually transmitted diseases and boils. Roasted seeds and oil can encourage urination and can be used as a relaxant for epilepsy. 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extract of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suppressive effect on macrophages and neutrophils and inhibits phagocytosis, so it can be considered as an immune-modulator and/or immune-suppressive.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extract suppresses prostaglandin biosynthesis through an inhibitory effect on COX-I and COX-II enzymes, and suppresses leukotriene biosynthesis; also it was effective in blocking production of several cytokines including TNF-α, IL-4, and IL-6. It is probable that </a:t>
            </a:r>
            <a:r>
              <a:rPr lang="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such as mast cells stabilization.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observe a cytotoxic effect of MO oil in several cancer cell lines due to Many bioactive compounds isolated from MO seeds have been found to be potential antitumor action.</a:t>
            </a:r>
          </a:p>
        </p:txBody>
      </p:sp>
    </p:spTree>
    <p:extLst>
      <p:ext uri="{BB962C8B-B14F-4D97-AF65-F5344CB8AC3E}">
        <p14:creationId xmlns:p14="http://schemas.microsoft.com/office/powerpoint/2010/main" val="121471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113943"/>
            <a:ext cx="1185949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oleifera</a:t>
            </a:r>
            <a:r>
              <a:rPr lang="en-GB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 value:</a:t>
            </a:r>
          </a:p>
          <a:p>
            <a:endParaRPr lang="en-GB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leaves contain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phytosterols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β-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sitosterol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can reduce intestinal uptake of dietary cholesterol that may decrease plasma cholesterol and the increase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fecal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cholesterol.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leaf extracts from MO has strong anti-proliferation and potent induction of apoptosis. So, it indicates that MO leaf extracts has potential</a:t>
            </a:r>
            <a:r>
              <a:rPr lang="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cancer chemoprevention and can be used as a therapeutic target for cancer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Flavonoids act as insulin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secretagogues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insulin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mimetics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studies revealed MO may be responsible for the stimulation of glucose uptake in peripheral tissues and regulation of the activity and expression of the enzymes involved in carbohydrate metabolism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401B2-C71A-F2ED-20FF-9006F6C44F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3785648"/>
            <a:ext cx="4197942" cy="30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4" y="471054"/>
            <a:ext cx="116655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leaves is useful as a natural product against hypertension. The antihypertensive effect of MO leaves may be mediated by inhibiting vascular dysfunction and oxidative stress and promoting endothelium- dependent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vasorelaxation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leaves also used in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action might be via anti- secretory action. Alcoholic extract of MO contains pharmacologically active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 with potential anti-diarrheal properties and can be used as non-specific anti-diarrheal agent.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leaves of MO are rich in minerals (such as iron and calcium), vitamins (such as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A, B and C), and proteins (as methionine, cysteine, and essential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amino acid).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leaf extract has anti-inflammatory, antihypertensive,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hypolipidemic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hepatoprotective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antimicrobial activities</a:t>
            </a:r>
          </a:p>
        </p:txBody>
      </p:sp>
    </p:spTree>
    <p:extLst>
      <p:ext uri="{BB962C8B-B14F-4D97-AF65-F5344CB8AC3E}">
        <p14:creationId xmlns:p14="http://schemas.microsoft.com/office/powerpoint/2010/main" val="94201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8" y="113620"/>
            <a:ext cx="47936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flowers value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juice improves the quality and flow of milk in lactating mothers.</a:t>
            </a:r>
          </a:p>
          <a:p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Moringa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Flower contains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pterogospermin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antibiotic that is highly effective in the treatment of cholera.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flowers have the ability to cure muscle diseases, inflammations and also decrease cholesterol phospholipid and triglyceride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13620"/>
            <a:ext cx="5985164" cy="66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8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192</TotalTime>
  <Words>2142</Words>
  <Application>Microsoft Office PowerPoint</Application>
  <PresentationFormat>Widescreen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Damask</vt:lpstr>
      <vt:lpstr>Back to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Kamel</dc:creator>
  <cp:lastModifiedBy>Amal Kamel</cp:lastModifiedBy>
  <cp:revision>37</cp:revision>
  <dcterms:created xsi:type="dcterms:W3CDTF">2025-02-27T18:35:57Z</dcterms:created>
  <dcterms:modified xsi:type="dcterms:W3CDTF">2025-07-28T14:09:37Z</dcterms:modified>
</cp:coreProperties>
</file>