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7" r:id="rId5"/>
    <p:sldId id="274" r:id="rId6"/>
    <p:sldId id="275" r:id="rId7"/>
    <p:sldId id="273" r:id="rId8"/>
    <p:sldId id="260" r:id="rId9"/>
    <p:sldId id="261" r:id="rId10"/>
    <p:sldId id="262" r:id="rId11"/>
    <p:sldId id="263" r:id="rId12"/>
    <p:sldId id="276" r:id="rId13"/>
    <p:sldId id="270" r:id="rId14"/>
    <p:sldId id="264" r:id="rId15"/>
    <p:sldId id="265" r:id="rId16"/>
    <p:sldId id="266" r:id="rId17"/>
    <p:sldId id="268" r:id="rId18"/>
    <p:sldId id="269" r:id="rId19"/>
    <p:sldId id="272"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660"/>
  </p:normalViewPr>
  <p:slideViewPr>
    <p:cSldViewPr snapToGrid="0">
      <p:cViewPr>
        <p:scale>
          <a:sx n="66" d="100"/>
          <a:sy n="66" d="100"/>
        </p:scale>
        <p:origin x="81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BF2BB-6840-4F0B-B77F-DB3DCE638095}"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0A78A-998B-4A70-921B-4E1CF34179FB}" type="slidenum">
              <a:rPr lang="en-US" smtClean="0"/>
              <a:t>‹#›</a:t>
            </a:fld>
            <a:endParaRPr lang="en-US"/>
          </a:p>
        </p:txBody>
      </p:sp>
    </p:spTree>
    <p:extLst>
      <p:ext uri="{BB962C8B-B14F-4D97-AF65-F5344CB8AC3E}">
        <p14:creationId xmlns:p14="http://schemas.microsoft.com/office/powerpoint/2010/main" val="2693271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0A78A-998B-4A70-921B-4E1CF34179FB}" type="slidenum">
              <a:rPr lang="en-US" smtClean="0"/>
              <a:t>7</a:t>
            </a:fld>
            <a:endParaRPr lang="en-US"/>
          </a:p>
        </p:txBody>
      </p:sp>
    </p:spTree>
    <p:extLst>
      <p:ext uri="{BB962C8B-B14F-4D97-AF65-F5344CB8AC3E}">
        <p14:creationId xmlns:p14="http://schemas.microsoft.com/office/powerpoint/2010/main" val="323089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ED73-48D4-4081-A73E-144D1999B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44F5BA-D0D1-532E-30A2-9893BD935B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858E0A-52C6-C3B2-5653-3C12077E9348}"/>
              </a:ext>
            </a:extLst>
          </p:cNvPr>
          <p:cNvSpPr>
            <a:spLocks noGrp="1"/>
          </p:cNvSpPr>
          <p:nvPr>
            <p:ph type="dt" sz="half" idx="10"/>
          </p:nvPr>
        </p:nvSpPr>
        <p:spPr/>
        <p:txBody>
          <a:bodyPr/>
          <a:lstStyle/>
          <a:p>
            <a:fld id="{C0AC184F-7C6F-4421-912D-128FE30C2909}" type="datetimeFigureOut">
              <a:rPr lang="en-US" smtClean="0"/>
              <a:t>2/6/2026</a:t>
            </a:fld>
            <a:endParaRPr lang="en-US"/>
          </a:p>
        </p:txBody>
      </p:sp>
      <p:sp>
        <p:nvSpPr>
          <p:cNvPr id="5" name="Footer Placeholder 4">
            <a:extLst>
              <a:ext uri="{FF2B5EF4-FFF2-40B4-BE49-F238E27FC236}">
                <a16:creationId xmlns:a16="http://schemas.microsoft.com/office/drawing/2014/main" id="{4265733C-B9E9-8F07-9FF6-46B602440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7A365-7FA9-CD29-3DC6-33CF1A5D399D}"/>
              </a:ext>
            </a:extLst>
          </p:cNvPr>
          <p:cNvSpPr>
            <a:spLocks noGrp="1"/>
          </p:cNvSpPr>
          <p:nvPr>
            <p:ph type="sldNum" sz="quarter" idx="12"/>
          </p:nvPr>
        </p:nvSpPr>
        <p:spPr/>
        <p:txBody>
          <a:bodyPr/>
          <a:lstStyle/>
          <a:p>
            <a:fld id="{D4F2ABA7-57FF-47AE-B41F-1657DC5FE615}" type="slidenum">
              <a:rPr lang="en-US" smtClean="0"/>
              <a:t>‹#›</a:t>
            </a:fld>
            <a:endParaRPr lang="en-US"/>
          </a:p>
        </p:txBody>
      </p:sp>
    </p:spTree>
    <p:extLst>
      <p:ext uri="{BB962C8B-B14F-4D97-AF65-F5344CB8AC3E}">
        <p14:creationId xmlns:p14="http://schemas.microsoft.com/office/powerpoint/2010/main" val="171968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C24C-FDAA-FC6E-8C83-101385F083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F1F2C2-0683-2C3F-55E3-233EB0B04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1B97A-39B2-2221-BEC3-2DAAA615EC40}"/>
              </a:ext>
            </a:extLst>
          </p:cNvPr>
          <p:cNvSpPr>
            <a:spLocks noGrp="1"/>
          </p:cNvSpPr>
          <p:nvPr>
            <p:ph type="dt" sz="half" idx="10"/>
          </p:nvPr>
        </p:nvSpPr>
        <p:spPr/>
        <p:txBody>
          <a:bodyPr/>
          <a:lstStyle/>
          <a:p>
            <a:fld id="{C0AC184F-7C6F-4421-912D-128FE30C2909}" type="datetimeFigureOut">
              <a:rPr lang="en-US" smtClean="0"/>
              <a:t>2/6/2026</a:t>
            </a:fld>
            <a:endParaRPr lang="en-US"/>
          </a:p>
        </p:txBody>
      </p:sp>
      <p:sp>
        <p:nvSpPr>
          <p:cNvPr id="5" name="Footer Placeholder 4">
            <a:extLst>
              <a:ext uri="{FF2B5EF4-FFF2-40B4-BE49-F238E27FC236}">
                <a16:creationId xmlns:a16="http://schemas.microsoft.com/office/drawing/2014/main" id="{CBEB46EE-E3BB-890B-6DF0-B1243FC8D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0DAC10-B6F5-B9F8-60CA-5454DB140475}"/>
              </a:ext>
            </a:extLst>
          </p:cNvPr>
          <p:cNvSpPr>
            <a:spLocks noGrp="1"/>
          </p:cNvSpPr>
          <p:nvPr>
            <p:ph type="sldNum" sz="quarter" idx="12"/>
          </p:nvPr>
        </p:nvSpPr>
        <p:spPr/>
        <p:txBody>
          <a:bodyPr/>
          <a:lstStyle/>
          <a:p>
            <a:fld id="{D4F2ABA7-57FF-47AE-B41F-1657DC5FE615}" type="slidenum">
              <a:rPr lang="en-US" smtClean="0"/>
              <a:t>‹#›</a:t>
            </a:fld>
            <a:endParaRPr lang="en-US"/>
          </a:p>
        </p:txBody>
      </p:sp>
    </p:spTree>
    <p:extLst>
      <p:ext uri="{BB962C8B-B14F-4D97-AF65-F5344CB8AC3E}">
        <p14:creationId xmlns:p14="http://schemas.microsoft.com/office/powerpoint/2010/main" val="327082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81C43C-2C48-4F13-F59D-A41CD45BC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9887A9-A413-9741-01F9-18B81F5DDD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EE998-9BC9-6DB7-0AE8-AB8371A0188B}"/>
              </a:ext>
            </a:extLst>
          </p:cNvPr>
          <p:cNvSpPr>
            <a:spLocks noGrp="1"/>
          </p:cNvSpPr>
          <p:nvPr>
            <p:ph type="dt" sz="half" idx="10"/>
          </p:nvPr>
        </p:nvSpPr>
        <p:spPr/>
        <p:txBody>
          <a:bodyPr/>
          <a:lstStyle/>
          <a:p>
            <a:fld id="{C0AC184F-7C6F-4421-912D-128FE30C2909}" type="datetimeFigureOut">
              <a:rPr lang="en-US" smtClean="0"/>
              <a:t>2/6/2026</a:t>
            </a:fld>
            <a:endParaRPr lang="en-US"/>
          </a:p>
        </p:txBody>
      </p:sp>
      <p:sp>
        <p:nvSpPr>
          <p:cNvPr id="5" name="Footer Placeholder 4">
            <a:extLst>
              <a:ext uri="{FF2B5EF4-FFF2-40B4-BE49-F238E27FC236}">
                <a16:creationId xmlns:a16="http://schemas.microsoft.com/office/drawing/2014/main" id="{1BA5CEC3-5D09-72C9-62D9-8802142CA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6928C-1772-D5DC-C124-54F8B7171EFF}"/>
              </a:ext>
            </a:extLst>
          </p:cNvPr>
          <p:cNvSpPr>
            <a:spLocks noGrp="1"/>
          </p:cNvSpPr>
          <p:nvPr>
            <p:ph type="sldNum" sz="quarter" idx="12"/>
          </p:nvPr>
        </p:nvSpPr>
        <p:spPr/>
        <p:txBody>
          <a:bodyPr/>
          <a:lstStyle/>
          <a:p>
            <a:fld id="{D4F2ABA7-57FF-47AE-B41F-1657DC5FE615}" type="slidenum">
              <a:rPr lang="en-US" smtClean="0"/>
              <a:t>‹#›</a:t>
            </a:fld>
            <a:endParaRPr lang="en-US"/>
          </a:p>
        </p:txBody>
      </p:sp>
    </p:spTree>
    <p:extLst>
      <p:ext uri="{BB962C8B-B14F-4D97-AF65-F5344CB8AC3E}">
        <p14:creationId xmlns:p14="http://schemas.microsoft.com/office/powerpoint/2010/main" val="95252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7670-BD27-7BE4-5490-4A663FEEAE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21312C-BCA6-58C5-DD77-2A89E98BFB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171EE-ED23-C59A-ABBC-B33CD0C918DF}"/>
              </a:ext>
            </a:extLst>
          </p:cNvPr>
          <p:cNvSpPr>
            <a:spLocks noGrp="1"/>
          </p:cNvSpPr>
          <p:nvPr>
            <p:ph type="dt" sz="half" idx="10"/>
          </p:nvPr>
        </p:nvSpPr>
        <p:spPr/>
        <p:txBody>
          <a:bodyPr/>
          <a:lstStyle/>
          <a:p>
            <a:fld id="{C0AC184F-7C6F-4421-912D-128FE30C2909}" type="datetimeFigureOut">
              <a:rPr lang="en-US" smtClean="0"/>
              <a:t>2/6/2026</a:t>
            </a:fld>
            <a:endParaRPr lang="en-US"/>
          </a:p>
        </p:txBody>
      </p:sp>
      <p:sp>
        <p:nvSpPr>
          <p:cNvPr id="5" name="Footer Placeholder 4">
            <a:extLst>
              <a:ext uri="{FF2B5EF4-FFF2-40B4-BE49-F238E27FC236}">
                <a16:creationId xmlns:a16="http://schemas.microsoft.com/office/drawing/2014/main" id="{8BF5FF00-69F3-7F27-47F1-7B88B97DA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29ED7-EDA8-FCEE-26F0-7832B8525351}"/>
              </a:ext>
            </a:extLst>
          </p:cNvPr>
          <p:cNvSpPr>
            <a:spLocks noGrp="1"/>
          </p:cNvSpPr>
          <p:nvPr>
            <p:ph type="sldNum" sz="quarter" idx="12"/>
          </p:nvPr>
        </p:nvSpPr>
        <p:spPr/>
        <p:txBody>
          <a:bodyPr/>
          <a:lstStyle/>
          <a:p>
            <a:fld id="{D4F2ABA7-57FF-47AE-B41F-1657DC5FE615}" type="slidenum">
              <a:rPr lang="en-US" smtClean="0"/>
              <a:t>‹#›</a:t>
            </a:fld>
            <a:endParaRPr lang="en-US"/>
          </a:p>
        </p:txBody>
      </p:sp>
    </p:spTree>
    <p:extLst>
      <p:ext uri="{BB962C8B-B14F-4D97-AF65-F5344CB8AC3E}">
        <p14:creationId xmlns:p14="http://schemas.microsoft.com/office/powerpoint/2010/main" val="304888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E217-27BC-933E-52ED-791FEB42A0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397667-7E78-6B8A-9272-E072ADA8BC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97A8C2-7A02-D944-3E44-C5914BD9EC61}"/>
              </a:ext>
            </a:extLst>
          </p:cNvPr>
          <p:cNvSpPr>
            <a:spLocks noGrp="1"/>
          </p:cNvSpPr>
          <p:nvPr>
            <p:ph type="dt" sz="half" idx="10"/>
          </p:nvPr>
        </p:nvSpPr>
        <p:spPr/>
        <p:txBody>
          <a:bodyPr/>
          <a:lstStyle/>
          <a:p>
            <a:fld id="{C0AC184F-7C6F-4421-912D-128FE30C2909}" type="datetimeFigureOut">
              <a:rPr lang="en-US" smtClean="0"/>
              <a:t>2/6/2026</a:t>
            </a:fld>
            <a:endParaRPr lang="en-US"/>
          </a:p>
        </p:txBody>
      </p:sp>
      <p:sp>
        <p:nvSpPr>
          <p:cNvPr id="5" name="Footer Placeholder 4">
            <a:extLst>
              <a:ext uri="{FF2B5EF4-FFF2-40B4-BE49-F238E27FC236}">
                <a16:creationId xmlns:a16="http://schemas.microsoft.com/office/drawing/2014/main" id="{D447D669-1043-9040-1BE4-892D52311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D415A-2FB5-210E-0853-D3ACD701CDB3}"/>
              </a:ext>
            </a:extLst>
          </p:cNvPr>
          <p:cNvSpPr>
            <a:spLocks noGrp="1"/>
          </p:cNvSpPr>
          <p:nvPr>
            <p:ph type="sldNum" sz="quarter" idx="12"/>
          </p:nvPr>
        </p:nvSpPr>
        <p:spPr/>
        <p:txBody>
          <a:bodyPr/>
          <a:lstStyle/>
          <a:p>
            <a:fld id="{D4F2ABA7-57FF-47AE-B41F-1657DC5FE615}" type="slidenum">
              <a:rPr lang="en-US" smtClean="0"/>
              <a:t>‹#›</a:t>
            </a:fld>
            <a:endParaRPr lang="en-US"/>
          </a:p>
        </p:txBody>
      </p:sp>
    </p:spTree>
    <p:extLst>
      <p:ext uri="{BB962C8B-B14F-4D97-AF65-F5344CB8AC3E}">
        <p14:creationId xmlns:p14="http://schemas.microsoft.com/office/powerpoint/2010/main" val="288348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6D76D-2832-DAF1-B9B1-778C7A835C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5F99B-93FB-C840-7493-4728AEF277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3F242D-92FD-84D9-F24F-76BEE14DC1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000342-122C-476C-006B-5F69A3504179}"/>
              </a:ext>
            </a:extLst>
          </p:cNvPr>
          <p:cNvSpPr>
            <a:spLocks noGrp="1"/>
          </p:cNvSpPr>
          <p:nvPr>
            <p:ph type="dt" sz="half" idx="10"/>
          </p:nvPr>
        </p:nvSpPr>
        <p:spPr/>
        <p:txBody>
          <a:bodyPr/>
          <a:lstStyle/>
          <a:p>
            <a:fld id="{C0AC184F-7C6F-4421-912D-128FE30C2909}" type="datetimeFigureOut">
              <a:rPr lang="en-US" smtClean="0"/>
              <a:t>2/6/2026</a:t>
            </a:fld>
            <a:endParaRPr lang="en-US"/>
          </a:p>
        </p:txBody>
      </p:sp>
      <p:sp>
        <p:nvSpPr>
          <p:cNvPr id="6" name="Footer Placeholder 5">
            <a:extLst>
              <a:ext uri="{FF2B5EF4-FFF2-40B4-BE49-F238E27FC236}">
                <a16:creationId xmlns:a16="http://schemas.microsoft.com/office/drawing/2014/main" id="{3D22F3F3-F693-3C23-2E8D-B6100A09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34EA48-713C-BC1E-22DD-16B3CE4F6033}"/>
              </a:ext>
            </a:extLst>
          </p:cNvPr>
          <p:cNvSpPr>
            <a:spLocks noGrp="1"/>
          </p:cNvSpPr>
          <p:nvPr>
            <p:ph type="sldNum" sz="quarter" idx="12"/>
          </p:nvPr>
        </p:nvSpPr>
        <p:spPr/>
        <p:txBody>
          <a:bodyPr/>
          <a:lstStyle/>
          <a:p>
            <a:fld id="{D4F2ABA7-57FF-47AE-B41F-1657DC5FE615}" type="slidenum">
              <a:rPr lang="en-US" smtClean="0"/>
              <a:t>‹#›</a:t>
            </a:fld>
            <a:endParaRPr lang="en-US"/>
          </a:p>
        </p:txBody>
      </p:sp>
    </p:spTree>
    <p:extLst>
      <p:ext uri="{BB962C8B-B14F-4D97-AF65-F5344CB8AC3E}">
        <p14:creationId xmlns:p14="http://schemas.microsoft.com/office/powerpoint/2010/main" val="18701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E54B8-9D49-69A5-33E1-E428625EB8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AB9AFE-0F1E-FAD0-B57D-B0A54A0C57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FA84AC-1C59-3D5A-9226-9FF572BD3A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FB0553-793E-5B62-60F8-B76415624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8C8A35-D742-8639-0EC9-FBF7A3CFE1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209B87-30A8-DFF5-8E73-B0ED0A691ABE}"/>
              </a:ext>
            </a:extLst>
          </p:cNvPr>
          <p:cNvSpPr>
            <a:spLocks noGrp="1"/>
          </p:cNvSpPr>
          <p:nvPr>
            <p:ph type="dt" sz="half" idx="10"/>
          </p:nvPr>
        </p:nvSpPr>
        <p:spPr/>
        <p:txBody>
          <a:bodyPr/>
          <a:lstStyle/>
          <a:p>
            <a:fld id="{C0AC184F-7C6F-4421-912D-128FE30C2909}" type="datetimeFigureOut">
              <a:rPr lang="en-US" smtClean="0"/>
              <a:t>2/6/2026</a:t>
            </a:fld>
            <a:endParaRPr lang="en-US"/>
          </a:p>
        </p:txBody>
      </p:sp>
      <p:sp>
        <p:nvSpPr>
          <p:cNvPr id="8" name="Footer Placeholder 7">
            <a:extLst>
              <a:ext uri="{FF2B5EF4-FFF2-40B4-BE49-F238E27FC236}">
                <a16:creationId xmlns:a16="http://schemas.microsoft.com/office/drawing/2014/main" id="{9493ABCB-1F58-2D19-DF58-7AEE635515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B2E060-6790-F88F-8E15-D0B4DFCABE40}"/>
              </a:ext>
            </a:extLst>
          </p:cNvPr>
          <p:cNvSpPr>
            <a:spLocks noGrp="1"/>
          </p:cNvSpPr>
          <p:nvPr>
            <p:ph type="sldNum" sz="quarter" idx="12"/>
          </p:nvPr>
        </p:nvSpPr>
        <p:spPr/>
        <p:txBody>
          <a:bodyPr/>
          <a:lstStyle/>
          <a:p>
            <a:fld id="{D4F2ABA7-57FF-47AE-B41F-1657DC5FE615}" type="slidenum">
              <a:rPr lang="en-US" smtClean="0"/>
              <a:t>‹#›</a:t>
            </a:fld>
            <a:endParaRPr lang="en-US"/>
          </a:p>
        </p:txBody>
      </p:sp>
    </p:spTree>
    <p:extLst>
      <p:ext uri="{BB962C8B-B14F-4D97-AF65-F5344CB8AC3E}">
        <p14:creationId xmlns:p14="http://schemas.microsoft.com/office/powerpoint/2010/main" val="206161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1C4EC-75AE-0464-DF41-59A2DA7508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4433C1-7A8A-D620-EF97-15C8685EF555}"/>
              </a:ext>
            </a:extLst>
          </p:cNvPr>
          <p:cNvSpPr>
            <a:spLocks noGrp="1"/>
          </p:cNvSpPr>
          <p:nvPr>
            <p:ph type="dt" sz="half" idx="10"/>
          </p:nvPr>
        </p:nvSpPr>
        <p:spPr/>
        <p:txBody>
          <a:bodyPr/>
          <a:lstStyle/>
          <a:p>
            <a:fld id="{C0AC184F-7C6F-4421-912D-128FE30C2909}" type="datetimeFigureOut">
              <a:rPr lang="en-US" smtClean="0"/>
              <a:t>2/6/2026</a:t>
            </a:fld>
            <a:endParaRPr lang="en-US"/>
          </a:p>
        </p:txBody>
      </p:sp>
      <p:sp>
        <p:nvSpPr>
          <p:cNvPr id="4" name="Footer Placeholder 3">
            <a:extLst>
              <a:ext uri="{FF2B5EF4-FFF2-40B4-BE49-F238E27FC236}">
                <a16:creationId xmlns:a16="http://schemas.microsoft.com/office/drawing/2014/main" id="{1C6B9D3A-6217-5CC3-B449-217B99C74F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0B3653-A9C8-6A84-9E29-CDBA5266AF10}"/>
              </a:ext>
            </a:extLst>
          </p:cNvPr>
          <p:cNvSpPr>
            <a:spLocks noGrp="1"/>
          </p:cNvSpPr>
          <p:nvPr>
            <p:ph type="sldNum" sz="quarter" idx="12"/>
          </p:nvPr>
        </p:nvSpPr>
        <p:spPr/>
        <p:txBody>
          <a:bodyPr/>
          <a:lstStyle/>
          <a:p>
            <a:fld id="{D4F2ABA7-57FF-47AE-B41F-1657DC5FE615}" type="slidenum">
              <a:rPr lang="en-US" smtClean="0"/>
              <a:t>‹#›</a:t>
            </a:fld>
            <a:endParaRPr lang="en-US"/>
          </a:p>
        </p:txBody>
      </p:sp>
    </p:spTree>
    <p:extLst>
      <p:ext uri="{BB962C8B-B14F-4D97-AF65-F5344CB8AC3E}">
        <p14:creationId xmlns:p14="http://schemas.microsoft.com/office/powerpoint/2010/main" val="26290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7A901-6B75-12D7-EF56-EF92570FED0A}"/>
              </a:ext>
            </a:extLst>
          </p:cNvPr>
          <p:cNvSpPr>
            <a:spLocks noGrp="1"/>
          </p:cNvSpPr>
          <p:nvPr>
            <p:ph type="dt" sz="half" idx="10"/>
          </p:nvPr>
        </p:nvSpPr>
        <p:spPr/>
        <p:txBody>
          <a:bodyPr/>
          <a:lstStyle/>
          <a:p>
            <a:fld id="{C0AC184F-7C6F-4421-912D-128FE30C2909}" type="datetimeFigureOut">
              <a:rPr lang="en-US" smtClean="0"/>
              <a:t>2/6/2026</a:t>
            </a:fld>
            <a:endParaRPr lang="en-US"/>
          </a:p>
        </p:txBody>
      </p:sp>
      <p:sp>
        <p:nvSpPr>
          <p:cNvPr id="3" name="Footer Placeholder 2">
            <a:extLst>
              <a:ext uri="{FF2B5EF4-FFF2-40B4-BE49-F238E27FC236}">
                <a16:creationId xmlns:a16="http://schemas.microsoft.com/office/drawing/2014/main" id="{718CC33C-8D7A-0017-7169-AABDF6FD04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7CF17C-EDA2-E3A5-1D39-D92393A28EEC}"/>
              </a:ext>
            </a:extLst>
          </p:cNvPr>
          <p:cNvSpPr>
            <a:spLocks noGrp="1"/>
          </p:cNvSpPr>
          <p:nvPr>
            <p:ph type="sldNum" sz="quarter" idx="12"/>
          </p:nvPr>
        </p:nvSpPr>
        <p:spPr/>
        <p:txBody>
          <a:bodyPr/>
          <a:lstStyle/>
          <a:p>
            <a:fld id="{D4F2ABA7-57FF-47AE-B41F-1657DC5FE615}" type="slidenum">
              <a:rPr lang="en-US" smtClean="0"/>
              <a:t>‹#›</a:t>
            </a:fld>
            <a:endParaRPr lang="en-US"/>
          </a:p>
        </p:txBody>
      </p:sp>
    </p:spTree>
    <p:extLst>
      <p:ext uri="{BB962C8B-B14F-4D97-AF65-F5344CB8AC3E}">
        <p14:creationId xmlns:p14="http://schemas.microsoft.com/office/powerpoint/2010/main" val="26963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C337A-5ACA-6E90-2DAA-236F43B9C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39A7F0-E886-6E57-9314-9566B65BE9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329A21-548F-F990-793D-6982C1695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A5E863-9694-5355-FCEC-C70F13775F13}"/>
              </a:ext>
            </a:extLst>
          </p:cNvPr>
          <p:cNvSpPr>
            <a:spLocks noGrp="1"/>
          </p:cNvSpPr>
          <p:nvPr>
            <p:ph type="dt" sz="half" idx="10"/>
          </p:nvPr>
        </p:nvSpPr>
        <p:spPr/>
        <p:txBody>
          <a:bodyPr/>
          <a:lstStyle/>
          <a:p>
            <a:fld id="{C0AC184F-7C6F-4421-912D-128FE30C2909}" type="datetimeFigureOut">
              <a:rPr lang="en-US" smtClean="0"/>
              <a:t>2/6/2026</a:t>
            </a:fld>
            <a:endParaRPr lang="en-US"/>
          </a:p>
        </p:txBody>
      </p:sp>
      <p:sp>
        <p:nvSpPr>
          <p:cNvPr id="6" name="Footer Placeholder 5">
            <a:extLst>
              <a:ext uri="{FF2B5EF4-FFF2-40B4-BE49-F238E27FC236}">
                <a16:creationId xmlns:a16="http://schemas.microsoft.com/office/drawing/2014/main" id="{EC1B9303-BC38-E2AB-4190-599C69C04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DD1A0-7284-DCBF-C8E1-B749C7AC08B2}"/>
              </a:ext>
            </a:extLst>
          </p:cNvPr>
          <p:cNvSpPr>
            <a:spLocks noGrp="1"/>
          </p:cNvSpPr>
          <p:nvPr>
            <p:ph type="sldNum" sz="quarter" idx="12"/>
          </p:nvPr>
        </p:nvSpPr>
        <p:spPr/>
        <p:txBody>
          <a:bodyPr/>
          <a:lstStyle/>
          <a:p>
            <a:fld id="{D4F2ABA7-57FF-47AE-B41F-1657DC5FE615}" type="slidenum">
              <a:rPr lang="en-US" smtClean="0"/>
              <a:t>‹#›</a:t>
            </a:fld>
            <a:endParaRPr lang="en-US"/>
          </a:p>
        </p:txBody>
      </p:sp>
    </p:spTree>
    <p:extLst>
      <p:ext uri="{BB962C8B-B14F-4D97-AF65-F5344CB8AC3E}">
        <p14:creationId xmlns:p14="http://schemas.microsoft.com/office/powerpoint/2010/main" val="366631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65D28-D56B-AC41-E79E-2EB321CF5C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61E6F4-8DE2-59A1-412C-4CEE18EDF5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E83A6C-B8F2-A01C-E302-AA92ED82B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61B9E-D4D3-6197-F656-C1CBA6684B43}"/>
              </a:ext>
            </a:extLst>
          </p:cNvPr>
          <p:cNvSpPr>
            <a:spLocks noGrp="1"/>
          </p:cNvSpPr>
          <p:nvPr>
            <p:ph type="dt" sz="half" idx="10"/>
          </p:nvPr>
        </p:nvSpPr>
        <p:spPr/>
        <p:txBody>
          <a:bodyPr/>
          <a:lstStyle/>
          <a:p>
            <a:fld id="{C0AC184F-7C6F-4421-912D-128FE30C2909}" type="datetimeFigureOut">
              <a:rPr lang="en-US" smtClean="0"/>
              <a:t>2/6/2026</a:t>
            </a:fld>
            <a:endParaRPr lang="en-US"/>
          </a:p>
        </p:txBody>
      </p:sp>
      <p:sp>
        <p:nvSpPr>
          <p:cNvPr id="6" name="Footer Placeholder 5">
            <a:extLst>
              <a:ext uri="{FF2B5EF4-FFF2-40B4-BE49-F238E27FC236}">
                <a16:creationId xmlns:a16="http://schemas.microsoft.com/office/drawing/2014/main" id="{E637574B-3F90-37B0-99A6-850ED091B6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9B04F0-D74D-128D-B8BA-3870E15FAFC1}"/>
              </a:ext>
            </a:extLst>
          </p:cNvPr>
          <p:cNvSpPr>
            <a:spLocks noGrp="1"/>
          </p:cNvSpPr>
          <p:nvPr>
            <p:ph type="sldNum" sz="quarter" idx="12"/>
          </p:nvPr>
        </p:nvSpPr>
        <p:spPr/>
        <p:txBody>
          <a:bodyPr/>
          <a:lstStyle/>
          <a:p>
            <a:fld id="{D4F2ABA7-57FF-47AE-B41F-1657DC5FE615}" type="slidenum">
              <a:rPr lang="en-US" smtClean="0"/>
              <a:t>‹#›</a:t>
            </a:fld>
            <a:endParaRPr lang="en-US"/>
          </a:p>
        </p:txBody>
      </p:sp>
    </p:spTree>
    <p:extLst>
      <p:ext uri="{BB962C8B-B14F-4D97-AF65-F5344CB8AC3E}">
        <p14:creationId xmlns:p14="http://schemas.microsoft.com/office/powerpoint/2010/main" val="193265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530220-9322-01A0-3095-1F37AC7B99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3BDA04-D206-9F94-A68B-E32D4D6A0D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D229C-0CB3-A4E3-758B-CBE0AF3414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AC184F-7C6F-4421-912D-128FE30C2909}" type="datetimeFigureOut">
              <a:rPr lang="en-US" smtClean="0"/>
              <a:t>2/6/2026</a:t>
            </a:fld>
            <a:endParaRPr lang="en-US"/>
          </a:p>
        </p:txBody>
      </p:sp>
      <p:sp>
        <p:nvSpPr>
          <p:cNvPr id="5" name="Footer Placeholder 4">
            <a:extLst>
              <a:ext uri="{FF2B5EF4-FFF2-40B4-BE49-F238E27FC236}">
                <a16:creationId xmlns:a16="http://schemas.microsoft.com/office/drawing/2014/main" id="{D94CC228-ACF1-AB86-BA5E-2377865D07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B5F7F15-F1AD-C439-11B1-C7492370D0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F2ABA7-57FF-47AE-B41F-1657DC5FE615}" type="slidenum">
              <a:rPr lang="en-US" smtClean="0"/>
              <a:t>‹#›</a:t>
            </a:fld>
            <a:endParaRPr lang="en-US"/>
          </a:p>
        </p:txBody>
      </p:sp>
    </p:spTree>
    <p:extLst>
      <p:ext uri="{BB962C8B-B14F-4D97-AF65-F5344CB8AC3E}">
        <p14:creationId xmlns:p14="http://schemas.microsoft.com/office/powerpoint/2010/main" val="3136870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cdc.gov/onehealth" TargetMode="External"/><Relationship Id="rId2" Type="http://schemas.openxmlformats.org/officeDocument/2006/relationships/hyperlink" Target="http://www.onehealthcommission.org/" TargetMode="External"/><Relationship Id="rId1" Type="http://schemas.openxmlformats.org/officeDocument/2006/relationships/slideLayout" Target="../slideLayouts/slideLayout7.xml"/><Relationship Id="rId4" Type="http://schemas.openxmlformats.org/officeDocument/2006/relationships/hyperlink" Target="http://www.woah.org/en/what-we-do/global-initiatives/one-healt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9B4235-2277-A0F2-FE12-CB38412FDF20}"/>
              </a:ext>
            </a:extLst>
          </p:cNvPr>
          <p:cNvSpPr txBox="1"/>
          <p:nvPr/>
        </p:nvSpPr>
        <p:spPr>
          <a:xfrm>
            <a:off x="177211" y="414670"/>
            <a:ext cx="4720856" cy="4154984"/>
          </a:xfrm>
          <a:prstGeom prst="rect">
            <a:avLst/>
          </a:prstGeom>
          <a:noFill/>
        </p:spPr>
        <p:txBody>
          <a:bodyPr wrap="square" rtlCol="0">
            <a:spAutoFit/>
          </a:bodyPr>
          <a:lstStyle/>
          <a:p>
            <a:r>
              <a:rPr lang="en-US" sz="6600" dirty="0">
                <a:solidFill>
                  <a:schemeClr val="accent3">
                    <a:lumMod val="50000"/>
                  </a:schemeClr>
                </a:solidFill>
                <a:latin typeface="Amasis MT Pro Black" panose="020F0502020204030204" pitchFamily="18" charset="0"/>
                <a:ea typeface="ADLaM Display" panose="02010000000000000000" pitchFamily="2" charset="0"/>
                <a:cs typeface="Aharoni" panose="02010803020104030203" pitchFamily="2" charset="-79"/>
              </a:rPr>
              <a:t>One Health Approach</a:t>
            </a:r>
          </a:p>
          <a:p>
            <a:endParaRPr lang="en-US" sz="6600" dirty="0">
              <a:solidFill>
                <a:schemeClr val="accent3">
                  <a:lumMod val="50000"/>
                </a:schemeClr>
              </a:solidFill>
              <a:latin typeface="Amasis MT Pro Black" panose="020F0502020204030204" pitchFamily="18" charset="0"/>
              <a:ea typeface="ADLaM Display" panose="02010000000000000000" pitchFamily="2" charset="0"/>
              <a:cs typeface="Aharoni" panose="02010803020104030203" pitchFamily="2" charset="-79"/>
            </a:endParaRPr>
          </a:p>
        </p:txBody>
      </p:sp>
      <p:sp>
        <p:nvSpPr>
          <p:cNvPr id="5" name="TextBox 4">
            <a:extLst>
              <a:ext uri="{FF2B5EF4-FFF2-40B4-BE49-F238E27FC236}">
                <a16:creationId xmlns:a16="http://schemas.microsoft.com/office/drawing/2014/main" id="{48E29781-2DFF-4655-A280-4CA5C74E0EA7}"/>
              </a:ext>
            </a:extLst>
          </p:cNvPr>
          <p:cNvSpPr txBox="1"/>
          <p:nvPr/>
        </p:nvSpPr>
        <p:spPr>
          <a:xfrm>
            <a:off x="56711" y="4296210"/>
            <a:ext cx="4841356" cy="2585323"/>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Forte" panose="03060902040502070203" pitchFamily="66" charset="0"/>
                <a:cs typeface="Dreaming Outloud Script Pro" panose="020F0502020204030204" pitchFamily="66" charset="0"/>
              </a:rPr>
              <a:t>Designed By : </a:t>
            </a:r>
            <a:r>
              <a:rPr lang="en-US" sz="3200" dirty="0">
                <a:solidFill>
                  <a:schemeClr val="accent3">
                    <a:lumMod val="50000"/>
                  </a:schemeClr>
                </a:solidFill>
                <a:effectLst>
                  <a:outerShdw blurRad="38100" dist="38100" dir="2700000" algn="tl">
                    <a:srgbClr val="000000">
                      <a:alpha val="43137"/>
                    </a:srgbClr>
                  </a:outerShdw>
                </a:effectLst>
                <a:latin typeface="Forte" panose="03060902040502070203" pitchFamily="66" charset="0"/>
                <a:cs typeface="Dreaming Outloud Script Pro" panose="020F0502020204030204" pitchFamily="66" charset="0"/>
              </a:rPr>
              <a:t>Mariam Ezzat</a:t>
            </a:r>
          </a:p>
          <a:p>
            <a:r>
              <a:rPr lang="en-US" sz="2800" b="1" dirty="0">
                <a:effectLst>
                  <a:outerShdw blurRad="38100" dist="38100" dir="2700000" algn="tl">
                    <a:srgbClr val="000000">
                      <a:alpha val="43137"/>
                    </a:srgbClr>
                  </a:outerShdw>
                </a:effectLst>
                <a:latin typeface="Forte" panose="03060902040502070203" pitchFamily="66" charset="0"/>
                <a:cs typeface="Dreaming Outloud Script Pro" panose="020F0502020204030204" pitchFamily="66" charset="0"/>
              </a:rPr>
              <a:t>Demonstrator of Community Environmental and Occupational Medicine Department  </a:t>
            </a:r>
          </a:p>
          <a:p>
            <a:endParaRPr lang="en-US" dirty="0"/>
          </a:p>
        </p:txBody>
      </p:sp>
      <p:pic>
        <p:nvPicPr>
          <p:cNvPr id="9" name="Picture 8">
            <a:extLst>
              <a:ext uri="{FF2B5EF4-FFF2-40B4-BE49-F238E27FC236}">
                <a16:creationId xmlns:a16="http://schemas.microsoft.com/office/drawing/2014/main" id="{5728BCD7-EE0A-C5BD-EAC7-048C15905A73}"/>
              </a:ext>
            </a:extLst>
          </p:cNvPr>
          <p:cNvPicPr>
            <a:picLocks noChangeAspect="1"/>
          </p:cNvPicPr>
          <p:nvPr/>
        </p:nvPicPr>
        <p:blipFill>
          <a:blip r:embed="rId2"/>
          <a:stretch>
            <a:fillRect/>
          </a:stretch>
        </p:blipFill>
        <p:spPr>
          <a:xfrm>
            <a:off x="5617709" y="1"/>
            <a:ext cx="6574291" cy="6762306"/>
          </a:xfrm>
          <a:prstGeom prst="rect">
            <a:avLst/>
          </a:prstGeom>
          <a:ln>
            <a:noFill/>
          </a:ln>
          <a:effectLst>
            <a:softEdge rad="112500"/>
          </a:effectLst>
        </p:spPr>
      </p:pic>
    </p:spTree>
    <p:extLst>
      <p:ext uri="{BB962C8B-B14F-4D97-AF65-F5344CB8AC3E}">
        <p14:creationId xmlns:p14="http://schemas.microsoft.com/office/powerpoint/2010/main" val="2667835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D35E93-4C9E-2064-624D-34CE58B69E6F}"/>
              </a:ext>
            </a:extLst>
          </p:cNvPr>
          <p:cNvSpPr txBox="1"/>
          <p:nvPr/>
        </p:nvSpPr>
        <p:spPr>
          <a:xfrm>
            <a:off x="103517" y="274290"/>
            <a:ext cx="7021901" cy="6309420"/>
          </a:xfrm>
          <a:prstGeom prst="rect">
            <a:avLst/>
          </a:prstGeom>
          <a:noFill/>
        </p:spPr>
        <p:txBody>
          <a:bodyPr wrap="square" rtlCol="0">
            <a:spAutoFit/>
          </a:bodyPr>
          <a:lstStyle/>
          <a:p>
            <a:r>
              <a:rPr lang="en-US" sz="4000" dirty="0">
                <a:solidFill>
                  <a:schemeClr val="accent2">
                    <a:lumMod val="50000"/>
                  </a:schemeClr>
                </a:solidFill>
                <a:latin typeface="Forte" panose="03060902040502070203" pitchFamily="66" charset="0"/>
              </a:rPr>
              <a:t>Real-World Examples</a:t>
            </a:r>
          </a:p>
          <a:p>
            <a:r>
              <a:rPr lang="en-US" dirty="0"/>
              <a:t> </a:t>
            </a:r>
            <a:r>
              <a:rPr lang="en-US" sz="2800" dirty="0">
                <a:solidFill>
                  <a:schemeClr val="accent3">
                    <a:lumMod val="50000"/>
                  </a:schemeClr>
                </a:solidFill>
                <a:latin typeface="Abadi" panose="020F0502020204030204" pitchFamily="34" charset="0"/>
              </a:rPr>
              <a:t>COVID-19 Pandemic:</a:t>
            </a:r>
          </a:p>
          <a:p>
            <a:r>
              <a:rPr lang="en-US" sz="2800" dirty="0">
                <a:solidFill>
                  <a:schemeClr val="accent3">
                    <a:lumMod val="50000"/>
                  </a:schemeClr>
                </a:solidFill>
                <a:latin typeface="Abadi" panose="020F0502020204030204" pitchFamily="34" charset="0"/>
              </a:rPr>
              <a:t> </a:t>
            </a:r>
            <a:r>
              <a:rPr lang="en-US" sz="2800" dirty="0">
                <a:latin typeface="Abadi" panose="020F0502020204030204" pitchFamily="34" charset="0"/>
              </a:rPr>
              <a:t>A stark example of a zoonotic virus requiring global collaboration between virologists, epidemiologists, veterinarians (to trace origins), and public health experts.</a:t>
            </a:r>
          </a:p>
          <a:p>
            <a:endParaRPr lang="en-US" sz="2800" dirty="0">
              <a:latin typeface="Abadi" panose="020F0502020204030204" pitchFamily="34" charset="0"/>
            </a:endParaRPr>
          </a:p>
          <a:p>
            <a:r>
              <a:rPr lang="en-US" sz="3200" dirty="0">
                <a:solidFill>
                  <a:schemeClr val="accent3">
                    <a:lumMod val="50000"/>
                  </a:schemeClr>
                </a:solidFill>
                <a:latin typeface="Abadi" panose="020F0502020204030204" pitchFamily="34" charset="0"/>
              </a:rPr>
              <a:t>Avian Influenza (Bird Flu) </a:t>
            </a:r>
          </a:p>
          <a:p>
            <a:r>
              <a:rPr lang="en-US" sz="2800" dirty="0">
                <a:solidFill>
                  <a:schemeClr val="accent2">
                    <a:lumMod val="75000"/>
                  </a:schemeClr>
                </a:solidFill>
                <a:latin typeface="Abadi" panose="020F0502020204030204" pitchFamily="34" charset="0"/>
              </a:rPr>
              <a:t>Action: </a:t>
            </a:r>
            <a:r>
              <a:rPr lang="en-US" sz="2800" dirty="0">
                <a:latin typeface="Abadi" panose="020F0502020204030204" pitchFamily="34" charset="0"/>
              </a:rPr>
              <a:t>Vets monitor poultry farms, doctors report human cases, environmentalists track wild birds.</a:t>
            </a:r>
          </a:p>
          <a:p>
            <a:r>
              <a:rPr lang="en-US" sz="2800" dirty="0">
                <a:solidFill>
                  <a:schemeClr val="accent2">
                    <a:lumMod val="75000"/>
                  </a:schemeClr>
                </a:solidFill>
                <a:latin typeface="Abadi" panose="020F0502020204030204" pitchFamily="34" charset="0"/>
              </a:rPr>
              <a:t>Result</a:t>
            </a:r>
            <a:r>
              <a:rPr lang="en-US" sz="2800" dirty="0">
                <a:latin typeface="Abadi" panose="020F0502020204030204" pitchFamily="34" charset="0"/>
              </a:rPr>
              <a:t>: Early warning prevents widespread outbreaks in humans and protects food supply.</a:t>
            </a:r>
          </a:p>
        </p:txBody>
      </p:sp>
      <p:pic>
        <p:nvPicPr>
          <p:cNvPr id="4" name="Picture 3">
            <a:extLst>
              <a:ext uri="{FF2B5EF4-FFF2-40B4-BE49-F238E27FC236}">
                <a16:creationId xmlns:a16="http://schemas.microsoft.com/office/drawing/2014/main" id="{3404CFA9-E68B-FF75-78FE-393D8D86D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276" y="3429000"/>
            <a:ext cx="3569539" cy="3057453"/>
          </a:xfrm>
          <a:prstGeom prst="rect">
            <a:avLst/>
          </a:prstGeom>
          <a:ln>
            <a:noFill/>
          </a:ln>
          <a:effectLst>
            <a:softEdge rad="112500"/>
          </a:effectLst>
        </p:spPr>
      </p:pic>
      <p:pic>
        <p:nvPicPr>
          <p:cNvPr id="6" name="Picture 5">
            <a:extLst>
              <a:ext uri="{FF2B5EF4-FFF2-40B4-BE49-F238E27FC236}">
                <a16:creationId xmlns:a16="http://schemas.microsoft.com/office/drawing/2014/main" id="{6A4784C9-13A5-F185-D58D-C6DBA60D0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276" y="457201"/>
            <a:ext cx="3569539" cy="2467155"/>
          </a:xfrm>
          <a:prstGeom prst="rect">
            <a:avLst/>
          </a:prstGeom>
          <a:ln>
            <a:noFill/>
          </a:ln>
          <a:effectLst>
            <a:softEdge rad="112500"/>
          </a:effectLst>
        </p:spPr>
      </p:pic>
    </p:spTree>
    <p:extLst>
      <p:ext uri="{BB962C8B-B14F-4D97-AF65-F5344CB8AC3E}">
        <p14:creationId xmlns:p14="http://schemas.microsoft.com/office/powerpoint/2010/main" val="307743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E10596-61A0-6CFA-7252-84773F91811E}"/>
              </a:ext>
            </a:extLst>
          </p:cNvPr>
          <p:cNvSpPr txBox="1"/>
          <p:nvPr/>
        </p:nvSpPr>
        <p:spPr>
          <a:xfrm>
            <a:off x="340025" y="442664"/>
            <a:ext cx="6737231" cy="5693866"/>
          </a:xfrm>
          <a:prstGeom prst="rect">
            <a:avLst/>
          </a:prstGeom>
          <a:noFill/>
        </p:spPr>
        <p:txBody>
          <a:bodyPr wrap="square" rtlCol="0">
            <a:spAutoFit/>
          </a:bodyPr>
          <a:lstStyle/>
          <a:p>
            <a:r>
              <a:rPr lang="en-US" sz="2800" b="1" dirty="0">
                <a:solidFill>
                  <a:schemeClr val="accent3">
                    <a:lumMod val="50000"/>
                  </a:schemeClr>
                </a:solidFill>
                <a:latin typeface="Abadi" panose="020F0502020204030204" pitchFamily="34" charset="0"/>
              </a:rPr>
              <a:t>Fighting Antibiotic Resistance:</a:t>
            </a:r>
            <a:endParaRPr lang="en-US" sz="2800" dirty="0">
              <a:solidFill>
                <a:schemeClr val="accent3">
                  <a:lumMod val="50000"/>
                </a:schemeClr>
              </a:solidFill>
              <a:latin typeface="Abadi" panose="020F0502020204030204" pitchFamily="34" charset="0"/>
            </a:endParaRPr>
          </a:p>
          <a:p>
            <a:r>
              <a:rPr lang="en-US" sz="2800" dirty="0">
                <a:solidFill>
                  <a:schemeClr val="accent3">
                    <a:lumMod val="50000"/>
                  </a:schemeClr>
                </a:solidFill>
                <a:latin typeface="Abadi" panose="020F0502020204030204" pitchFamily="34" charset="0"/>
              </a:rPr>
              <a:t> </a:t>
            </a:r>
            <a:r>
              <a:rPr lang="en-US" sz="2800" dirty="0">
                <a:solidFill>
                  <a:schemeClr val="accent2">
                    <a:lumMod val="50000"/>
                  </a:schemeClr>
                </a:solidFill>
                <a:latin typeface="Abadi" panose="020F0502020204030204" pitchFamily="34" charset="0"/>
              </a:rPr>
              <a:t>Action: </a:t>
            </a:r>
            <a:r>
              <a:rPr lang="en-US" sz="2800" dirty="0">
                <a:latin typeface="Abadi" panose="020F0502020204030204" pitchFamily="34" charset="0"/>
              </a:rPr>
              <a:t>Hospitals track human use, farms reduce antibiotics in livestock, scientists monitor resistance in water.</a:t>
            </a:r>
          </a:p>
          <a:p>
            <a:r>
              <a:rPr lang="en-US" sz="2800" dirty="0">
                <a:latin typeface="Abadi" panose="020F0502020204030204" pitchFamily="34" charset="0"/>
              </a:rPr>
              <a:t> </a:t>
            </a:r>
            <a:r>
              <a:rPr lang="en-US" sz="2800" dirty="0">
                <a:solidFill>
                  <a:schemeClr val="accent2">
                    <a:lumMod val="50000"/>
                  </a:schemeClr>
                </a:solidFill>
                <a:latin typeface="Abadi" panose="020F0502020204030204" pitchFamily="34" charset="0"/>
              </a:rPr>
              <a:t>Result: </a:t>
            </a:r>
            <a:r>
              <a:rPr lang="en-US" sz="2800" dirty="0">
                <a:latin typeface="Abadi" panose="020F0502020204030204" pitchFamily="34" charset="0"/>
              </a:rPr>
              <a:t>Slows creation of "superbugs," keeping antibiotics effective for all.</a:t>
            </a:r>
          </a:p>
          <a:p>
            <a:endParaRPr lang="en-US" sz="2800" dirty="0">
              <a:latin typeface="Abadi" panose="020F0502020204030204" pitchFamily="34" charset="0"/>
            </a:endParaRPr>
          </a:p>
          <a:p>
            <a:r>
              <a:rPr lang="en-US" sz="2800" b="1" dirty="0">
                <a:solidFill>
                  <a:schemeClr val="accent3">
                    <a:lumMod val="50000"/>
                  </a:schemeClr>
                </a:solidFill>
                <a:latin typeface="Abadi" panose="020F0502020204030204" pitchFamily="34" charset="0"/>
              </a:rPr>
              <a:t>Rabies Elimination Campaigns:</a:t>
            </a:r>
          </a:p>
          <a:p>
            <a:r>
              <a:rPr lang="en-US" sz="2800" dirty="0">
                <a:solidFill>
                  <a:schemeClr val="accent2">
                    <a:lumMod val="50000"/>
                  </a:schemeClr>
                </a:solidFill>
                <a:latin typeface="Abadi" panose="020F0502020204030204" pitchFamily="34" charset="0"/>
              </a:rPr>
              <a:t>Action: </a:t>
            </a:r>
            <a:r>
              <a:rPr lang="en-US" sz="2800" dirty="0">
                <a:latin typeface="Abadi" panose="020F0502020204030204" pitchFamily="34" charset="0"/>
              </a:rPr>
              <a:t>Vets vaccinate dogs, doctors treat exposed people, communities are educated.</a:t>
            </a:r>
          </a:p>
          <a:p>
            <a:r>
              <a:rPr lang="en-US" sz="2800" dirty="0">
                <a:latin typeface="Abadi" panose="020F0502020204030204" pitchFamily="34" charset="0"/>
              </a:rPr>
              <a:t> </a:t>
            </a:r>
            <a:r>
              <a:rPr lang="en-US" sz="2800" dirty="0">
                <a:solidFill>
                  <a:schemeClr val="accent2">
                    <a:lumMod val="50000"/>
                  </a:schemeClr>
                </a:solidFill>
                <a:latin typeface="Abadi" panose="020F0502020204030204" pitchFamily="34" charset="0"/>
              </a:rPr>
              <a:t>Result: </a:t>
            </a:r>
            <a:r>
              <a:rPr lang="en-US" sz="2800" dirty="0">
                <a:latin typeface="Abadi" panose="020F0502020204030204" pitchFamily="34" charset="0"/>
              </a:rPr>
              <a:t>Protects human lives and controls disease in animal populations.</a:t>
            </a:r>
          </a:p>
        </p:txBody>
      </p:sp>
      <p:pic>
        <p:nvPicPr>
          <p:cNvPr id="4" name="Picture 3">
            <a:extLst>
              <a:ext uri="{FF2B5EF4-FFF2-40B4-BE49-F238E27FC236}">
                <a16:creationId xmlns:a16="http://schemas.microsoft.com/office/drawing/2014/main" id="{1FCDD927-2717-DC17-5955-6441E5686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7125" y="163900"/>
            <a:ext cx="4114800" cy="3117071"/>
          </a:xfrm>
          <a:prstGeom prst="rect">
            <a:avLst/>
          </a:prstGeom>
          <a:ln>
            <a:noFill/>
          </a:ln>
          <a:effectLst>
            <a:softEdge rad="112500"/>
          </a:effectLst>
        </p:spPr>
      </p:pic>
      <p:pic>
        <p:nvPicPr>
          <p:cNvPr id="6" name="Picture 5">
            <a:extLst>
              <a:ext uri="{FF2B5EF4-FFF2-40B4-BE49-F238E27FC236}">
                <a16:creationId xmlns:a16="http://schemas.microsoft.com/office/drawing/2014/main" id="{2F98B460-BD5D-58E5-277E-4093D471F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504" y="3669135"/>
            <a:ext cx="4317471" cy="2878314"/>
          </a:xfrm>
          <a:prstGeom prst="rect">
            <a:avLst/>
          </a:prstGeom>
          <a:ln>
            <a:noFill/>
          </a:ln>
          <a:effectLst>
            <a:softEdge rad="112500"/>
          </a:effectLst>
        </p:spPr>
      </p:pic>
    </p:spTree>
    <p:extLst>
      <p:ext uri="{BB962C8B-B14F-4D97-AF65-F5344CB8AC3E}">
        <p14:creationId xmlns:p14="http://schemas.microsoft.com/office/powerpoint/2010/main" val="4125698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C80831-0960-4667-98DF-504942F2EB0D}"/>
              </a:ext>
            </a:extLst>
          </p:cNvPr>
          <p:cNvSpPr txBox="1"/>
          <p:nvPr/>
        </p:nvSpPr>
        <p:spPr>
          <a:xfrm>
            <a:off x="101600" y="0"/>
            <a:ext cx="6995886" cy="6986528"/>
          </a:xfrm>
          <a:prstGeom prst="rect">
            <a:avLst/>
          </a:prstGeom>
          <a:noFill/>
        </p:spPr>
        <p:txBody>
          <a:bodyPr wrap="square" rtlCol="0">
            <a:spAutoFit/>
          </a:bodyPr>
          <a:lstStyle/>
          <a:p>
            <a:r>
              <a:rPr lang="en-US" sz="2800" b="1" dirty="0">
                <a:solidFill>
                  <a:schemeClr val="accent3">
                    <a:lumMod val="50000"/>
                  </a:schemeClr>
                </a:solidFill>
                <a:latin typeface="Abadi" panose="020F0502020204030204" pitchFamily="34" charset="0"/>
              </a:rPr>
              <a:t>The </a:t>
            </a:r>
            <a:r>
              <a:rPr lang="en-US" sz="2800" b="1" dirty="0" err="1">
                <a:solidFill>
                  <a:schemeClr val="accent3">
                    <a:lumMod val="50000"/>
                  </a:schemeClr>
                </a:solidFill>
                <a:latin typeface="Abadi" panose="020F0502020204030204" pitchFamily="34" charset="0"/>
              </a:rPr>
              <a:t>Nipah</a:t>
            </a:r>
            <a:r>
              <a:rPr lang="en-US" sz="2800" b="1" dirty="0">
                <a:solidFill>
                  <a:schemeClr val="accent3">
                    <a:lumMod val="50000"/>
                  </a:schemeClr>
                </a:solidFill>
                <a:latin typeface="Abadi" panose="020F0502020204030204" pitchFamily="34" charset="0"/>
              </a:rPr>
              <a:t> Virus Outbreak</a:t>
            </a:r>
          </a:p>
          <a:p>
            <a:endParaRPr lang="en-US" sz="2800" b="1" dirty="0">
              <a:solidFill>
                <a:schemeClr val="accent3">
                  <a:lumMod val="50000"/>
                </a:schemeClr>
              </a:solidFill>
              <a:latin typeface="Abadi" panose="020F0502020204030204" pitchFamily="34" charset="0"/>
            </a:endParaRPr>
          </a:p>
          <a:p>
            <a:r>
              <a:rPr lang="en-US" sz="2800" dirty="0">
                <a:solidFill>
                  <a:schemeClr val="accent2">
                    <a:lumMod val="50000"/>
                  </a:schemeClr>
                </a:solidFill>
                <a:latin typeface="Abadi" panose="020F0502020204030204" pitchFamily="34" charset="0"/>
              </a:rPr>
              <a:t>Trigger: </a:t>
            </a:r>
            <a:r>
              <a:rPr lang="en-US" sz="2800" dirty="0">
                <a:latin typeface="Abadi" panose="020F0502020204030204" pitchFamily="34" charset="0"/>
              </a:rPr>
              <a:t>Deforestation in Southeast Asia for pig farming and fruit plantations.</a:t>
            </a:r>
          </a:p>
          <a:p>
            <a:endParaRPr lang="en-US" sz="2800" dirty="0">
              <a:latin typeface="Abadi" panose="020F0502020204030204" pitchFamily="34" charset="0"/>
            </a:endParaRPr>
          </a:p>
          <a:p>
            <a:r>
              <a:rPr lang="en-US" sz="2800" dirty="0">
                <a:solidFill>
                  <a:schemeClr val="accent2">
                    <a:lumMod val="50000"/>
                  </a:schemeClr>
                </a:solidFill>
                <a:latin typeface="Abadi" panose="020F0502020204030204" pitchFamily="34" charset="0"/>
              </a:rPr>
              <a:t>Environmental Disruption: </a:t>
            </a:r>
            <a:r>
              <a:rPr lang="en-US" sz="2800" dirty="0">
                <a:latin typeface="Abadi" panose="020F0502020204030204" pitchFamily="34" charset="0"/>
              </a:rPr>
              <a:t>Loss of natural habitat for fruit bats (the natural host).</a:t>
            </a:r>
          </a:p>
          <a:p>
            <a:endParaRPr lang="en-US" sz="2800" dirty="0">
              <a:latin typeface="Abadi" panose="020F0502020204030204" pitchFamily="34" charset="0"/>
            </a:endParaRPr>
          </a:p>
          <a:p>
            <a:r>
              <a:rPr lang="en-US" sz="2800" dirty="0">
                <a:solidFill>
                  <a:schemeClr val="accent2">
                    <a:lumMod val="50000"/>
                  </a:schemeClr>
                </a:solidFill>
                <a:latin typeface="Abadi" panose="020F0502020204030204" pitchFamily="34" charset="0"/>
              </a:rPr>
              <a:t>Spillover: </a:t>
            </a:r>
            <a:r>
              <a:rPr lang="en-US" sz="2800" dirty="0">
                <a:latin typeface="Abadi" panose="020F0502020204030204" pitchFamily="34" charset="0"/>
              </a:rPr>
              <a:t>Bats forage in orchards near pig farms. Bat saliva/urine contaminates fruit </a:t>
            </a:r>
          </a:p>
          <a:p>
            <a:r>
              <a:rPr lang="en-US" sz="2800" dirty="0">
                <a:latin typeface="Abadi" panose="020F0502020204030204" pitchFamily="34" charset="0"/>
              </a:rPr>
              <a:t>or pig feed. Pigs become intermediate hosts, then transmit the virus to humans.</a:t>
            </a:r>
          </a:p>
          <a:p>
            <a:endParaRPr lang="en-US" sz="2800" dirty="0">
              <a:latin typeface="Abadi" panose="020F0502020204030204" pitchFamily="34" charset="0"/>
            </a:endParaRPr>
          </a:p>
          <a:p>
            <a:r>
              <a:rPr lang="en-US" sz="2800" dirty="0">
                <a:latin typeface="Abadi" panose="020F0502020204030204" pitchFamily="34" charset="0"/>
              </a:rPr>
              <a:t> </a:t>
            </a:r>
            <a:r>
              <a:rPr lang="en-US" sz="2800" dirty="0">
                <a:solidFill>
                  <a:schemeClr val="accent2">
                    <a:lumMod val="50000"/>
                  </a:schemeClr>
                </a:solidFill>
                <a:latin typeface="Abadi" panose="020F0502020204030204" pitchFamily="34" charset="0"/>
              </a:rPr>
              <a:t>Conclusion: </a:t>
            </a:r>
            <a:r>
              <a:rPr lang="en-US" sz="2800" dirty="0">
                <a:latin typeface="Abadi" panose="020F0502020204030204" pitchFamily="34" charset="0"/>
              </a:rPr>
              <a:t>Land-use change (environmental factor) was the critical driver of this zoonotic emergence.</a:t>
            </a:r>
          </a:p>
        </p:txBody>
      </p:sp>
      <p:pic>
        <p:nvPicPr>
          <p:cNvPr id="4" name="Picture 3">
            <a:extLst>
              <a:ext uri="{FF2B5EF4-FFF2-40B4-BE49-F238E27FC236}">
                <a16:creationId xmlns:a16="http://schemas.microsoft.com/office/drawing/2014/main" id="{EC025BAC-9601-44F5-B89C-28D680456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373" y="328045"/>
            <a:ext cx="4855027" cy="6201909"/>
          </a:xfrm>
          <a:prstGeom prst="rect">
            <a:avLst/>
          </a:prstGeom>
          <a:ln>
            <a:noFill/>
          </a:ln>
          <a:effectLst>
            <a:softEdge rad="112500"/>
          </a:effectLst>
        </p:spPr>
      </p:pic>
    </p:spTree>
    <p:extLst>
      <p:ext uri="{BB962C8B-B14F-4D97-AF65-F5344CB8AC3E}">
        <p14:creationId xmlns:p14="http://schemas.microsoft.com/office/powerpoint/2010/main" val="387412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2D1916-326B-205D-D94E-4AEA8EC3E9E9}"/>
              </a:ext>
            </a:extLst>
          </p:cNvPr>
          <p:cNvSpPr txBox="1"/>
          <p:nvPr/>
        </p:nvSpPr>
        <p:spPr>
          <a:xfrm>
            <a:off x="374162" y="508958"/>
            <a:ext cx="4899804" cy="5324535"/>
          </a:xfrm>
          <a:prstGeom prst="rect">
            <a:avLst/>
          </a:prstGeom>
          <a:noFill/>
        </p:spPr>
        <p:txBody>
          <a:bodyPr wrap="square" rtlCol="0">
            <a:spAutoFit/>
          </a:bodyPr>
          <a:lstStyle/>
          <a:p>
            <a:r>
              <a:rPr lang="en-US" dirty="0"/>
              <a:t> "</a:t>
            </a:r>
            <a:r>
              <a:rPr lang="en-US" sz="3200" dirty="0">
                <a:latin typeface="Abadi" panose="020F0502020204030204" pitchFamily="34" charset="0"/>
              </a:rPr>
              <a:t>The earth, air, land, and water are not an inheritance from our forefathers but on loan from our children. So we have to handover to them at least as it was handed over to us." </a:t>
            </a:r>
            <a:endParaRPr lang="ar-EG" sz="2800" dirty="0">
              <a:latin typeface="Abadi" panose="020F0502020204030204" pitchFamily="34" charset="0"/>
            </a:endParaRPr>
          </a:p>
          <a:p>
            <a:endParaRPr lang="ar-EG" sz="2800" dirty="0">
              <a:latin typeface="Abadi" panose="020F0502020204030204" pitchFamily="34" charset="0"/>
            </a:endParaRPr>
          </a:p>
          <a:p>
            <a:r>
              <a:rPr lang="en-US" sz="2800" dirty="0">
                <a:latin typeface="Abadi" panose="020F0502020204030204" pitchFamily="34" charset="0"/>
              </a:rPr>
              <a:t> Adapted from</a:t>
            </a:r>
            <a:endParaRPr lang="ar-EG" sz="2800" dirty="0">
              <a:latin typeface="Abadi" panose="020F0502020204030204" pitchFamily="34" charset="0"/>
            </a:endParaRPr>
          </a:p>
          <a:p>
            <a:r>
              <a:rPr lang="en-US" sz="2800" dirty="0">
                <a:latin typeface="Abadi" panose="020F0502020204030204" pitchFamily="34" charset="0"/>
              </a:rPr>
              <a:t> </a:t>
            </a:r>
            <a:r>
              <a:rPr lang="en-US" sz="2800" b="1" dirty="0">
                <a:solidFill>
                  <a:schemeClr val="accent2">
                    <a:lumMod val="50000"/>
                  </a:schemeClr>
                </a:solidFill>
                <a:latin typeface="Abadi" panose="020F0502020204030204" pitchFamily="34" charset="0"/>
              </a:rPr>
              <a:t>Mahatma Gandhi.</a:t>
            </a:r>
          </a:p>
        </p:txBody>
      </p:sp>
      <p:pic>
        <p:nvPicPr>
          <p:cNvPr id="4" name="Picture 3">
            <a:extLst>
              <a:ext uri="{FF2B5EF4-FFF2-40B4-BE49-F238E27FC236}">
                <a16:creationId xmlns:a16="http://schemas.microsoft.com/office/drawing/2014/main" id="{AEF626BC-C02D-45F7-89B9-46451D6C4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429" y="370936"/>
            <a:ext cx="6302409" cy="5909094"/>
          </a:xfrm>
          <a:prstGeom prst="rect">
            <a:avLst/>
          </a:prstGeom>
          <a:ln>
            <a:noFill/>
          </a:ln>
          <a:effectLst>
            <a:softEdge rad="112500"/>
          </a:effectLst>
        </p:spPr>
      </p:pic>
    </p:spTree>
    <p:extLst>
      <p:ext uri="{BB962C8B-B14F-4D97-AF65-F5344CB8AC3E}">
        <p14:creationId xmlns:p14="http://schemas.microsoft.com/office/powerpoint/2010/main" val="280623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85B6CF-55AD-841C-5730-4D5B622C3D6B}"/>
              </a:ext>
            </a:extLst>
          </p:cNvPr>
          <p:cNvSpPr txBox="1"/>
          <p:nvPr/>
        </p:nvSpPr>
        <p:spPr>
          <a:xfrm>
            <a:off x="86264" y="12680"/>
            <a:ext cx="9135373" cy="6832640"/>
          </a:xfrm>
          <a:prstGeom prst="rect">
            <a:avLst/>
          </a:prstGeom>
          <a:noFill/>
        </p:spPr>
        <p:txBody>
          <a:bodyPr wrap="square" rtlCol="0">
            <a:spAutoFit/>
          </a:bodyPr>
          <a:lstStyle/>
          <a:p>
            <a:r>
              <a:rPr lang="en-US" dirty="0"/>
              <a:t> </a:t>
            </a:r>
            <a:r>
              <a:rPr lang="en-US" sz="3200" dirty="0">
                <a:solidFill>
                  <a:schemeClr val="accent2">
                    <a:lumMod val="50000"/>
                  </a:schemeClr>
                </a:solidFill>
                <a:latin typeface="Forte" panose="03060902040502070203" pitchFamily="66" charset="0"/>
              </a:rPr>
              <a:t>How Can We Apply the One Health Approach?</a:t>
            </a:r>
          </a:p>
          <a:p>
            <a:endParaRPr lang="en-US" dirty="0"/>
          </a:p>
          <a:p>
            <a:r>
              <a:rPr lang="en-US" sz="2400" dirty="0">
                <a:solidFill>
                  <a:schemeClr val="accent3">
                    <a:lumMod val="50000"/>
                  </a:schemeClr>
                </a:solidFill>
                <a:latin typeface="ADLaM Display" panose="02010000000000000000" pitchFamily="2" charset="0"/>
                <a:ea typeface="ADLaM Display" panose="02010000000000000000" pitchFamily="2" charset="0"/>
                <a:cs typeface="ADLaM Display" panose="02010000000000000000" pitchFamily="2" charset="0"/>
              </a:rPr>
              <a:t>Applying One Health starts with changing our mindset from separation to connection, then building systems that reflect this truth.</a:t>
            </a:r>
          </a:p>
          <a:p>
            <a:endParaRPr lang="en-US" sz="2400" dirty="0">
              <a:latin typeface="Abadi" panose="020F0502020204030204" pitchFamily="34" charset="0"/>
            </a:endParaRPr>
          </a:p>
          <a:p>
            <a:pPr marL="342900" indent="-342900">
              <a:buAutoNum type="arabicPeriod"/>
            </a:pPr>
            <a:r>
              <a:rPr lang="en-US" sz="2800" dirty="0">
                <a:solidFill>
                  <a:schemeClr val="accent2">
                    <a:lumMod val="75000"/>
                  </a:schemeClr>
                </a:solidFill>
                <a:latin typeface="Abadi" panose="020F0502020204030204" pitchFamily="34" charset="0"/>
              </a:rPr>
              <a:t>At the Individual &amp; Community Level:</a:t>
            </a:r>
          </a:p>
          <a:p>
            <a:pPr marL="342900" indent="-342900">
              <a:buFont typeface="Wingdings" panose="05000000000000000000" pitchFamily="2" charset="2"/>
              <a:buChar char="§"/>
            </a:pPr>
            <a:r>
              <a:rPr lang="en-US" sz="2400" dirty="0">
                <a:latin typeface="Abadi" panose="020F0502020204030204" pitchFamily="34" charset="0"/>
              </a:rPr>
              <a:t>Use antibiotics only when prescribed. </a:t>
            </a:r>
          </a:p>
          <a:p>
            <a:pPr marL="342900" indent="-342900">
              <a:buFont typeface="Wingdings" panose="05000000000000000000" pitchFamily="2" charset="2"/>
              <a:buChar char="§"/>
            </a:pPr>
            <a:r>
              <a:rPr lang="en-US" sz="2400" dirty="0">
                <a:latin typeface="Abadi" panose="020F0502020204030204" pitchFamily="34" charset="0"/>
              </a:rPr>
              <a:t>Vaccinate your pets. </a:t>
            </a:r>
          </a:p>
          <a:p>
            <a:pPr marL="342900" indent="-342900">
              <a:buFont typeface="Wingdings" panose="05000000000000000000" pitchFamily="2" charset="2"/>
              <a:buChar char="§"/>
            </a:pPr>
            <a:r>
              <a:rPr lang="en-US" sz="2400" dirty="0">
                <a:latin typeface="Abadi" panose="020F0502020204030204" pitchFamily="34" charset="0"/>
              </a:rPr>
              <a:t>Choose sustainable food products. </a:t>
            </a:r>
          </a:p>
          <a:p>
            <a:pPr marL="342900" indent="-342900">
              <a:buFont typeface="Wingdings" panose="05000000000000000000" pitchFamily="2" charset="2"/>
              <a:buChar char="§"/>
            </a:pPr>
            <a:r>
              <a:rPr lang="en-US" sz="2400" dirty="0">
                <a:latin typeface="Abadi" panose="020F0502020204030204" pitchFamily="34" charset="0"/>
              </a:rPr>
              <a:t>Report sick or dead animals to authorities.</a:t>
            </a:r>
          </a:p>
          <a:p>
            <a:pPr marL="342900" indent="-342900">
              <a:buAutoNum type="arabicPeriod"/>
            </a:pPr>
            <a:endParaRPr lang="en-US" sz="2400" dirty="0">
              <a:latin typeface="Abadi" panose="020F0502020204030204" pitchFamily="34" charset="0"/>
            </a:endParaRPr>
          </a:p>
          <a:p>
            <a:r>
              <a:rPr lang="en-US" sz="2400" dirty="0">
                <a:solidFill>
                  <a:schemeClr val="accent2">
                    <a:lumMod val="75000"/>
                  </a:schemeClr>
                </a:solidFill>
                <a:latin typeface="Abadi" panose="020F0502020204030204" pitchFamily="34" charset="0"/>
              </a:rPr>
              <a:t>2. At the Professional &amp; Institutional Level:</a:t>
            </a:r>
          </a:p>
          <a:p>
            <a:pPr marL="342900" indent="-342900">
              <a:buFont typeface="Wingdings" panose="05000000000000000000" pitchFamily="2" charset="2"/>
              <a:buChar char="§"/>
            </a:pPr>
            <a:r>
              <a:rPr lang="en-US" sz="2400" dirty="0">
                <a:solidFill>
                  <a:schemeClr val="accent2">
                    <a:lumMod val="75000"/>
                  </a:schemeClr>
                </a:solidFill>
                <a:latin typeface="Abadi" panose="020F0502020204030204" pitchFamily="34" charset="0"/>
              </a:rPr>
              <a:t> </a:t>
            </a:r>
            <a:r>
              <a:rPr lang="en-US" sz="2400" dirty="0">
                <a:latin typeface="Abadi" panose="020F0502020204030204" pitchFamily="34" charset="0"/>
              </a:rPr>
              <a:t>Break the Silos: Create joint teams (doctors + vets + ecologists) for research and outbreak response.</a:t>
            </a:r>
          </a:p>
          <a:p>
            <a:pPr marL="342900" indent="-342900">
              <a:buFont typeface="Wingdings" panose="05000000000000000000" pitchFamily="2" charset="2"/>
              <a:buChar char="§"/>
            </a:pPr>
            <a:r>
              <a:rPr lang="en-US" sz="2400" dirty="0">
                <a:latin typeface="Abadi" panose="020F0502020204030204" pitchFamily="34" charset="0"/>
              </a:rPr>
              <a:t>Share Data &amp; Resources: Connect human hospitals, veterinary labs, and environmental monitoring stations.</a:t>
            </a:r>
          </a:p>
          <a:p>
            <a:pPr marL="342900" indent="-342900">
              <a:buFont typeface="Wingdings" panose="05000000000000000000" pitchFamily="2" charset="2"/>
              <a:buChar char="§"/>
            </a:pPr>
            <a:r>
              <a:rPr lang="en-US" sz="2400" dirty="0">
                <a:latin typeface="Abadi" panose="020F0502020204030204" pitchFamily="34" charset="0"/>
              </a:rPr>
              <a:t>Integrated Education: Teach together in shared courses.</a:t>
            </a:r>
          </a:p>
        </p:txBody>
      </p:sp>
      <p:pic>
        <p:nvPicPr>
          <p:cNvPr id="4" name="Picture 3">
            <a:extLst>
              <a:ext uri="{FF2B5EF4-FFF2-40B4-BE49-F238E27FC236}">
                <a16:creationId xmlns:a16="http://schemas.microsoft.com/office/drawing/2014/main" id="{A0564D85-DB6C-FF76-D5B7-1ACFA75FF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832" y="1447184"/>
            <a:ext cx="4763904" cy="3175936"/>
          </a:xfrm>
          <a:prstGeom prst="rect">
            <a:avLst/>
          </a:prstGeom>
          <a:ln>
            <a:noFill/>
          </a:ln>
          <a:effectLst>
            <a:softEdge rad="112500"/>
          </a:effectLst>
        </p:spPr>
      </p:pic>
    </p:spTree>
    <p:extLst>
      <p:ext uri="{BB962C8B-B14F-4D97-AF65-F5344CB8AC3E}">
        <p14:creationId xmlns:p14="http://schemas.microsoft.com/office/powerpoint/2010/main" val="1365495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4A0225-B8FE-8D4A-1465-BE6E823778FC}"/>
              </a:ext>
            </a:extLst>
          </p:cNvPr>
          <p:cNvSpPr txBox="1"/>
          <p:nvPr/>
        </p:nvSpPr>
        <p:spPr>
          <a:xfrm>
            <a:off x="138022" y="220190"/>
            <a:ext cx="7625751" cy="6186309"/>
          </a:xfrm>
          <a:prstGeom prst="rect">
            <a:avLst/>
          </a:prstGeom>
          <a:noFill/>
        </p:spPr>
        <p:txBody>
          <a:bodyPr wrap="square" rtlCol="0">
            <a:spAutoFit/>
          </a:bodyPr>
          <a:lstStyle/>
          <a:p>
            <a:r>
              <a:rPr lang="en-US" sz="2800" dirty="0">
                <a:solidFill>
                  <a:schemeClr val="accent2">
                    <a:lumMod val="75000"/>
                  </a:schemeClr>
                </a:solidFill>
                <a:latin typeface="Abadi" panose="020F0502020204030204" pitchFamily="34" charset="0"/>
              </a:rPr>
              <a:t>3. At the National &amp; Policy Level:</a:t>
            </a:r>
          </a:p>
          <a:p>
            <a:r>
              <a:rPr lang="en-US" sz="2800" dirty="0">
                <a:solidFill>
                  <a:schemeClr val="accent3">
                    <a:lumMod val="75000"/>
                  </a:schemeClr>
                </a:solidFill>
                <a:latin typeface="Abadi" panose="020F0502020204030204" pitchFamily="34" charset="0"/>
              </a:rPr>
              <a:t> </a:t>
            </a:r>
            <a:r>
              <a:rPr lang="en-US" sz="2400" dirty="0">
                <a:solidFill>
                  <a:schemeClr val="accent3">
                    <a:lumMod val="75000"/>
                  </a:schemeClr>
                </a:solidFill>
                <a:latin typeface="Abadi" panose="020F0502020204030204" pitchFamily="34" charset="0"/>
              </a:rPr>
              <a:t>Form National One Health Committees: </a:t>
            </a:r>
            <a:r>
              <a:rPr lang="en-US" sz="2400" dirty="0">
                <a:latin typeface="Abadi" panose="020F0502020204030204" pitchFamily="34" charset="0"/>
              </a:rPr>
              <a:t>Include ministers of health, agriculture, environment, and academia</a:t>
            </a:r>
          </a:p>
          <a:p>
            <a:r>
              <a:rPr lang="en-US" sz="2400" dirty="0">
                <a:solidFill>
                  <a:schemeClr val="accent3">
                    <a:lumMod val="75000"/>
                  </a:schemeClr>
                </a:solidFill>
                <a:latin typeface="Abadi" panose="020F0502020204030204" pitchFamily="34" charset="0"/>
              </a:rPr>
              <a:t>Develop Joint Surveillance Systems: </a:t>
            </a:r>
            <a:r>
              <a:rPr lang="en-US" sz="2400" dirty="0">
                <a:latin typeface="Abadi" panose="020F0502020204030204" pitchFamily="34" charset="0"/>
              </a:rPr>
              <a:t>One early-warning network for human, animal, and environmental threats. </a:t>
            </a:r>
            <a:r>
              <a:rPr lang="en-US" sz="2400" dirty="0">
                <a:solidFill>
                  <a:schemeClr val="accent3">
                    <a:lumMod val="75000"/>
                  </a:schemeClr>
                </a:solidFill>
                <a:latin typeface="Abadi" panose="020F0502020204030204" pitchFamily="34" charset="0"/>
              </a:rPr>
              <a:t>Pass Supportive Laws: </a:t>
            </a:r>
            <a:r>
              <a:rPr lang="en-US" sz="2400" dirty="0">
                <a:latin typeface="Abadi" panose="020F0502020204030204" pitchFamily="34" charset="0"/>
              </a:rPr>
              <a:t>Regulations that link antibiotic use in farming to public health, and protect ecosystems as a health measure.</a:t>
            </a:r>
          </a:p>
          <a:p>
            <a:endParaRPr lang="en-US" sz="2400" dirty="0">
              <a:latin typeface="Abadi" panose="020F0502020204030204" pitchFamily="34" charset="0"/>
            </a:endParaRPr>
          </a:p>
          <a:p>
            <a:r>
              <a:rPr lang="en-US" sz="2800" dirty="0">
                <a:solidFill>
                  <a:schemeClr val="accent2">
                    <a:lumMod val="75000"/>
                  </a:schemeClr>
                </a:solidFill>
                <a:latin typeface="Abadi" panose="020F0502020204030204" pitchFamily="34" charset="0"/>
              </a:rPr>
              <a:t>4. At the Global Level:</a:t>
            </a:r>
          </a:p>
          <a:p>
            <a:r>
              <a:rPr lang="en-US" sz="2400" dirty="0">
                <a:solidFill>
                  <a:schemeClr val="accent3">
                    <a:lumMod val="75000"/>
                  </a:schemeClr>
                </a:solidFill>
                <a:latin typeface="Abadi" panose="020F0502020204030204" pitchFamily="34" charset="0"/>
              </a:rPr>
              <a:t>Strengthen the Quadripartite: </a:t>
            </a:r>
            <a:r>
              <a:rPr lang="en-US" sz="2400" dirty="0">
                <a:latin typeface="Abadi" panose="020F0502020204030204" pitchFamily="34" charset="0"/>
              </a:rPr>
              <a:t>Support WHO, FAO, WOAH, and UNEP in their joint One Health plans.</a:t>
            </a:r>
          </a:p>
          <a:p>
            <a:r>
              <a:rPr lang="en-US" sz="2400" dirty="0">
                <a:latin typeface="Abadi" panose="020F0502020204030204" pitchFamily="34" charset="0"/>
              </a:rPr>
              <a:t> </a:t>
            </a:r>
            <a:r>
              <a:rPr lang="en-US" sz="2400" dirty="0">
                <a:solidFill>
                  <a:schemeClr val="accent3">
                    <a:lumMod val="75000"/>
                  </a:schemeClr>
                </a:solidFill>
                <a:latin typeface="Abadi" panose="020F0502020204030204" pitchFamily="34" charset="0"/>
              </a:rPr>
              <a:t>Fund Joint Research: </a:t>
            </a:r>
            <a:r>
              <a:rPr lang="en-US" sz="2400" dirty="0">
                <a:latin typeface="Abadi" panose="020F0502020204030204" pitchFamily="34" charset="0"/>
              </a:rPr>
              <a:t>Invest in international projects studying disease origins at the human-animal-environment interface.</a:t>
            </a:r>
          </a:p>
        </p:txBody>
      </p:sp>
      <p:pic>
        <p:nvPicPr>
          <p:cNvPr id="6" name="Picture 5">
            <a:extLst>
              <a:ext uri="{FF2B5EF4-FFF2-40B4-BE49-F238E27FC236}">
                <a16:creationId xmlns:a16="http://schemas.microsoft.com/office/drawing/2014/main" id="{1AE724C3-F2B6-1FAA-EE30-D980DE977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609" y="810827"/>
            <a:ext cx="4540369" cy="5236345"/>
          </a:xfrm>
          <a:prstGeom prst="rect">
            <a:avLst/>
          </a:prstGeom>
          <a:ln>
            <a:noFill/>
          </a:ln>
          <a:effectLst>
            <a:softEdge rad="112500"/>
          </a:effectLst>
        </p:spPr>
      </p:pic>
    </p:spTree>
    <p:extLst>
      <p:ext uri="{BB962C8B-B14F-4D97-AF65-F5344CB8AC3E}">
        <p14:creationId xmlns:p14="http://schemas.microsoft.com/office/powerpoint/2010/main" val="64852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F7D938-5CB3-5611-4AD2-1F28CAD6BD12}"/>
              </a:ext>
            </a:extLst>
          </p:cNvPr>
          <p:cNvSpPr txBox="1"/>
          <p:nvPr/>
        </p:nvSpPr>
        <p:spPr>
          <a:xfrm>
            <a:off x="94890" y="0"/>
            <a:ext cx="7004650" cy="6678751"/>
          </a:xfrm>
          <a:prstGeom prst="rect">
            <a:avLst/>
          </a:prstGeom>
          <a:noFill/>
        </p:spPr>
        <p:txBody>
          <a:bodyPr wrap="square" rtlCol="0">
            <a:spAutoFit/>
          </a:bodyPr>
          <a:lstStyle/>
          <a:p>
            <a:r>
              <a:rPr lang="en-US" sz="3600" dirty="0">
                <a:solidFill>
                  <a:schemeClr val="accent2">
                    <a:lumMod val="50000"/>
                  </a:schemeClr>
                </a:solidFill>
                <a:latin typeface="Forte" panose="03060902040502070203" pitchFamily="66" charset="0"/>
              </a:rPr>
              <a:t>One Health Initiatives</a:t>
            </a:r>
          </a:p>
          <a:p>
            <a:endParaRPr lang="en-US" sz="3600" dirty="0">
              <a:solidFill>
                <a:schemeClr val="accent2">
                  <a:lumMod val="50000"/>
                </a:schemeClr>
              </a:solidFill>
              <a:latin typeface="Forte" panose="03060902040502070203" pitchFamily="66" charset="0"/>
            </a:endParaRPr>
          </a:p>
          <a:p>
            <a:r>
              <a:rPr lang="en-US" sz="3600" dirty="0">
                <a:solidFill>
                  <a:schemeClr val="accent3">
                    <a:lumMod val="50000"/>
                  </a:schemeClr>
                </a:solidFill>
                <a:latin typeface="Forte" panose="03060902040502070203" pitchFamily="66" charset="0"/>
              </a:rPr>
              <a:t>i</a:t>
            </a:r>
            <a:r>
              <a:rPr lang="en-US" sz="3200" dirty="0">
                <a:solidFill>
                  <a:schemeClr val="accent3">
                    <a:lumMod val="50000"/>
                  </a:schemeClr>
                </a:solidFill>
                <a:latin typeface="Forte" panose="03060902040502070203" pitchFamily="66" charset="0"/>
              </a:rPr>
              <a:t>nternational application</a:t>
            </a:r>
          </a:p>
          <a:p>
            <a:r>
              <a:rPr lang="en-US" sz="2400" b="1" dirty="0">
                <a:solidFill>
                  <a:schemeClr val="accent2">
                    <a:lumMod val="75000"/>
                  </a:schemeClr>
                </a:solidFill>
                <a:latin typeface="Abadi" panose="020F0502020204030204" pitchFamily="34" charset="0"/>
              </a:rPr>
              <a:t>United States Initiative </a:t>
            </a:r>
            <a:r>
              <a:rPr lang="en-US" sz="2400" dirty="0">
                <a:latin typeface="Abadi" panose="020F0502020204030204" pitchFamily="34" charset="0"/>
              </a:rPr>
              <a:t>The "One Health Office" </a:t>
            </a:r>
            <a:endParaRPr lang="en-US" sz="2400" b="1" dirty="0">
              <a:solidFill>
                <a:schemeClr val="accent2">
                  <a:lumMod val="75000"/>
                </a:schemeClr>
              </a:solidFill>
              <a:latin typeface="Abadi" panose="020F0502020204030204" pitchFamily="34" charset="0"/>
            </a:endParaRPr>
          </a:p>
          <a:p>
            <a:r>
              <a:rPr lang="en-US" sz="2400" dirty="0">
                <a:latin typeface="Abadi" panose="020F0502020204030204" pitchFamily="34" charset="0"/>
              </a:rPr>
              <a:t>Location: Centers for Disease Control and Prevention (CDC).</a:t>
            </a:r>
          </a:p>
          <a:p>
            <a:r>
              <a:rPr lang="en-US" sz="2400" dirty="0">
                <a:latin typeface="Abadi" panose="020F0502020204030204" pitchFamily="34" charset="0"/>
              </a:rPr>
              <a:t>National Role: The central coordinating body for One Health efforts across the country.</a:t>
            </a:r>
          </a:p>
          <a:p>
            <a:endParaRPr lang="en-US" sz="2400" dirty="0">
              <a:latin typeface="Abadi" panose="020F0502020204030204" pitchFamily="34" charset="0"/>
            </a:endParaRPr>
          </a:p>
          <a:p>
            <a:r>
              <a:rPr lang="en-US" sz="3200" dirty="0">
                <a:solidFill>
                  <a:schemeClr val="accent3">
                    <a:lumMod val="50000"/>
                  </a:schemeClr>
                </a:solidFill>
                <a:latin typeface="Forte" panose="03060902040502070203" pitchFamily="66" charset="0"/>
              </a:rPr>
              <a:t>Regional application</a:t>
            </a:r>
          </a:p>
          <a:p>
            <a:r>
              <a:rPr lang="en-US" sz="2400" b="1" dirty="0">
                <a:solidFill>
                  <a:schemeClr val="accent2">
                    <a:lumMod val="75000"/>
                  </a:schemeClr>
                </a:solidFill>
                <a:latin typeface="Abadi" panose="020F0502020204030204" pitchFamily="34" charset="0"/>
              </a:rPr>
              <a:t>Saudi Arabia Initiative</a:t>
            </a:r>
          </a:p>
          <a:p>
            <a:r>
              <a:rPr lang="en-US" sz="2400" dirty="0">
                <a:latin typeface="Abadi" panose="020F0502020204030204" pitchFamily="34" charset="0"/>
              </a:rPr>
              <a:t>"One Health" within Vision 2030·</a:t>
            </a:r>
          </a:p>
          <a:p>
            <a:r>
              <a:rPr lang="en-US" sz="2400" dirty="0">
                <a:latin typeface="Abadi" panose="020F0502020204030204" pitchFamily="34" charset="0"/>
              </a:rPr>
              <a:t> Location: A national strategic priority embedded in the country's overarching development plan. National Role: A framework for national health security and economic diversification.</a:t>
            </a:r>
          </a:p>
        </p:txBody>
      </p:sp>
      <p:pic>
        <p:nvPicPr>
          <p:cNvPr id="4" name="Picture 3">
            <a:extLst>
              <a:ext uri="{FF2B5EF4-FFF2-40B4-BE49-F238E27FC236}">
                <a16:creationId xmlns:a16="http://schemas.microsoft.com/office/drawing/2014/main" id="{D5B37999-EA9B-17EB-5C03-B38910883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83" y="4182733"/>
            <a:ext cx="4756030" cy="2675267"/>
          </a:xfrm>
          <a:prstGeom prst="rect">
            <a:avLst/>
          </a:prstGeom>
          <a:ln>
            <a:noFill/>
          </a:ln>
          <a:effectLst>
            <a:softEdge rad="112500"/>
          </a:effectLst>
        </p:spPr>
      </p:pic>
      <p:pic>
        <p:nvPicPr>
          <p:cNvPr id="6" name="Picture 5">
            <a:extLst>
              <a:ext uri="{FF2B5EF4-FFF2-40B4-BE49-F238E27FC236}">
                <a16:creationId xmlns:a16="http://schemas.microsoft.com/office/drawing/2014/main" id="{9CCB1705-2076-86C5-2411-5BA30B39A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136" y="1016406"/>
            <a:ext cx="4409536" cy="2674445"/>
          </a:xfrm>
          <a:prstGeom prst="rect">
            <a:avLst/>
          </a:prstGeom>
          <a:ln>
            <a:noFill/>
          </a:ln>
          <a:effectLst>
            <a:softEdge rad="112500"/>
          </a:effectLst>
        </p:spPr>
      </p:pic>
    </p:spTree>
    <p:extLst>
      <p:ext uri="{BB962C8B-B14F-4D97-AF65-F5344CB8AC3E}">
        <p14:creationId xmlns:p14="http://schemas.microsoft.com/office/powerpoint/2010/main" val="1884576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B1B30D-8E39-4698-486B-D53CC82FFF48}"/>
              </a:ext>
            </a:extLst>
          </p:cNvPr>
          <p:cNvSpPr txBox="1"/>
          <p:nvPr/>
        </p:nvSpPr>
        <p:spPr>
          <a:xfrm rot="10800000" flipV="1">
            <a:off x="224287" y="-14109"/>
            <a:ext cx="5794074" cy="6617196"/>
          </a:xfrm>
          <a:prstGeom prst="rect">
            <a:avLst/>
          </a:prstGeom>
          <a:noFill/>
        </p:spPr>
        <p:txBody>
          <a:bodyPr wrap="square" rtlCol="0">
            <a:spAutoFit/>
          </a:bodyPr>
          <a:lstStyle/>
          <a:p>
            <a:r>
              <a:rPr lang="en-US" sz="3600" dirty="0">
                <a:solidFill>
                  <a:schemeClr val="accent3">
                    <a:lumMod val="50000"/>
                  </a:schemeClr>
                </a:solidFill>
                <a:latin typeface="Forte" panose="03060902040502070203" pitchFamily="66" charset="0"/>
              </a:rPr>
              <a:t>National application </a:t>
            </a:r>
          </a:p>
          <a:p>
            <a:endParaRPr lang="en-US" sz="3200" b="1" dirty="0">
              <a:solidFill>
                <a:schemeClr val="accent2">
                  <a:lumMod val="50000"/>
                </a:schemeClr>
              </a:solidFill>
              <a:latin typeface="Forte" panose="03060902040502070203" pitchFamily="66" charset="0"/>
            </a:endParaRPr>
          </a:p>
          <a:p>
            <a:r>
              <a:rPr lang="en-US" sz="2400" b="1" dirty="0">
                <a:solidFill>
                  <a:schemeClr val="accent2">
                    <a:lumMod val="50000"/>
                  </a:schemeClr>
                </a:solidFill>
                <a:latin typeface="Abadi" panose="020F0502020204030204" pitchFamily="34" charset="0"/>
              </a:rPr>
              <a:t>The "One Health" Pillar within "Decent Life" (Haya Karima)· </a:t>
            </a:r>
          </a:p>
          <a:p>
            <a:endParaRPr lang="en-US" sz="2400" b="1" dirty="0">
              <a:solidFill>
                <a:schemeClr val="accent2">
                  <a:lumMod val="50000"/>
                </a:schemeClr>
              </a:solidFill>
              <a:latin typeface="Abadi" panose="020F0502020204030204" pitchFamily="34" charset="0"/>
            </a:endParaRPr>
          </a:p>
          <a:p>
            <a:r>
              <a:rPr lang="en-US" sz="2400" dirty="0">
                <a:solidFill>
                  <a:schemeClr val="accent3">
                    <a:lumMod val="75000"/>
                  </a:schemeClr>
                </a:solidFill>
                <a:latin typeface="Abadi" panose="020F0502020204030204" pitchFamily="34" charset="0"/>
              </a:rPr>
              <a:t>Framework: </a:t>
            </a:r>
            <a:r>
              <a:rPr lang="en-US" sz="2400" dirty="0">
                <a:latin typeface="Abadi" panose="020F0502020204030204" pitchFamily="34" charset="0"/>
              </a:rPr>
              <a:t>Part of the presidential mega-project for rural development.</a:t>
            </a:r>
          </a:p>
          <a:p>
            <a:r>
              <a:rPr lang="en-US" sz="2400" dirty="0">
                <a:solidFill>
                  <a:schemeClr val="accent3">
                    <a:lumMod val="75000"/>
                  </a:schemeClr>
                </a:solidFill>
                <a:latin typeface="Abadi" panose="020F0502020204030204" pitchFamily="34" charset="0"/>
              </a:rPr>
              <a:t>Integration: </a:t>
            </a:r>
            <a:r>
              <a:rPr lang="en-US" sz="2400" dirty="0">
                <a:latin typeface="Abadi" panose="020F0502020204030204" pitchFamily="34" charset="0"/>
              </a:rPr>
              <a:t>One Health components are embedded in village development.</a:t>
            </a:r>
          </a:p>
          <a:p>
            <a:endParaRPr lang="en-US" sz="2400" dirty="0">
              <a:latin typeface="Abadi" panose="020F0502020204030204" pitchFamily="34" charset="0"/>
            </a:endParaRPr>
          </a:p>
          <a:p>
            <a:pPr marL="342900" indent="-342900">
              <a:buFont typeface="Wingdings" panose="05000000000000000000" pitchFamily="2" charset="2"/>
              <a:buChar char="Ø"/>
            </a:pPr>
            <a:r>
              <a:rPr lang="en-US" sz="2400" dirty="0">
                <a:solidFill>
                  <a:schemeClr val="accent2">
                    <a:lumMod val="75000"/>
                  </a:schemeClr>
                </a:solidFill>
                <a:latin typeface="Abadi" panose="020F0502020204030204" pitchFamily="34" charset="0"/>
              </a:rPr>
              <a:t> Human Health: </a:t>
            </a:r>
            <a:r>
              <a:rPr lang="en-US" sz="2400" dirty="0">
                <a:latin typeface="Abadi" panose="020F0502020204030204" pitchFamily="34" charset="0"/>
              </a:rPr>
              <a:t>Vaccination campaigns &amp; primary healthcare services. </a:t>
            </a:r>
          </a:p>
          <a:p>
            <a:pPr marL="342900" indent="-342900">
              <a:buFont typeface="Wingdings" panose="05000000000000000000" pitchFamily="2" charset="2"/>
              <a:buChar char="Ø"/>
            </a:pPr>
            <a:r>
              <a:rPr lang="en-US" sz="2400" dirty="0">
                <a:solidFill>
                  <a:schemeClr val="accent2">
                    <a:lumMod val="75000"/>
                  </a:schemeClr>
                </a:solidFill>
                <a:latin typeface="Abadi" panose="020F0502020204030204" pitchFamily="34" charset="0"/>
              </a:rPr>
              <a:t>Animal Health: </a:t>
            </a:r>
            <a:r>
              <a:rPr lang="en-US" sz="2400" dirty="0">
                <a:latin typeface="Abadi" panose="020F0502020204030204" pitchFamily="34" charset="0"/>
              </a:rPr>
              <a:t>Livestock vaccination and veterinary care. </a:t>
            </a:r>
          </a:p>
          <a:p>
            <a:pPr marL="342900" indent="-342900">
              <a:buFont typeface="Wingdings" panose="05000000000000000000" pitchFamily="2" charset="2"/>
              <a:buChar char="Ø"/>
            </a:pPr>
            <a:r>
              <a:rPr lang="en-US" sz="2400" dirty="0">
                <a:solidFill>
                  <a:schemeClr val="accent2">
                    <a:lumMod val="75000"/>
                  </a:schemeClr>
                </a:solidFill>
                <a:latin typeface="Abadi" panose="020F0502020204030204" pitchFamily="34" charset="0"/>
              </a:rPr>
              <a:t>Environmental Health: </a:t>
            </a:r>
            <a:r>
              <a:rPr lang="en-US" sz="2400" dirty="0">
                <a:latin typeface="Abadi" panose="020F0502020204030204" pitchFamily="34" charset="0"/>
              </a:rPr>
              <a:t>Clean water, sanitation, and waste management projects.</a:t>
            </a:r>
          </a:p>
        </p:txBody>
      </p:sp>
      <p:pic>
        <p:nvPicPr>
          <p:cNvPr id="4" name="Picture 3">
            <a:extLst>
              <a:ext uri="{FF2B5EF4-FFF2-40B4-BE49-F238E27FC236}">
                <a16:creationId xmlns:a16="http://schemas.microsoft.com/office/drawing/2014/main" id="{02AFB93E-C435-A285-828D-0A19E9215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3641" y="396816"/>
            <a:ext cx="5674263" cy="6064368"/>
          </a:xfrm>
          <a:prstGeom prst="rect">
            <a:avLst/>
          </a:prstGeom>
          <a:ln>
            <a:noFill/>
          </a:ln>
          <a:effectLst>
            <a:softEdge rad="112500"/>
          </a:effectLst>
        </p:spPr>
      </p:pic>
    </p:spTree>
    <p:extLst>
      <p:ext uri="{BB962C8B-B14F-4D97-AF65-F5344CB8AC3E}">
        <p14:creationId xmlns:p14="http://schemas.microsoft.com/office/powerpoint/2010/main" val="1637845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86CDE9-802A-58CB-DA27-64EF315E2822}"/>
              </a:ext>
            </a:extLst>
          </p:cNvPr>
          <p:cNvSpPr txBox="1"/>
          <p:nvPr/>
        </p:nvSpPr>
        <p:spPr>
          <a:xfrm>
            <a:off x="284672" y="448574"/>
            <a:ext cx="4813539" cy="5078313"/>
          </a:xfrm>
          <a:prstGeom prst="rect">
            <a:avLst/>
          </a:prstGeom>
          <a:noFill/>
        </p:spPr>
        <p:txBody>
          <a:bodyPr wrap="square" rtlCol="0">
            <a:spAutoFit/>
          </a:bodyPr>
          <a:lstStyle/>
          <a:p>
            <a:r>
              <a:rPr lang="en-US" dirty="0"/>
              <a:t> </a:t>
            </a:r>
            <a:r>
              <a:rPr lang="en-US" sz="3600" dirty="0">
                <a:solidFill>
                  <a:schemeClr val="accent2">
                    <a:lumMod val="50000"/>
                  </a:schemeClr>
                </a:solidFill>
                <a:latin typeface="Forte" panose="03060902040502070203" pitchFamily="66" charset="0"/>
              </a:rPr>
              <a:t>Conclusion</a:t>
            </a:r>
            <a:endParaRPr lang="ar-EG" sz="3600" dirty="0">
              <a:solidFill>
                <a:schemeClr val="accent2">
                  <a:lumMod val="50000"/>
                </a:schemeClr>
              </a:solidFill>
              <a:latin typeface="Forte" panose="03060902040502070203" pitchFamily="66" charset="0"/>
            </a:endParaRPr>
          </a:p>
          <a:p>
            <a:endParaRPr lang="ar-EG" sz="3600" dirty="0">
              <a:solidFill>
                <a:schemeClr val="accent2">
                  <a:lumMod val="50000"/>
                </a:schemeClr>
              </a:solidFill>
              <a:latin typeface="Forte" panose="03060902040502070203" pitchFamily="66" charset="0"/>
            </a:endParaRPr>
          </a:p>
          <a:p>
            <a:r>
              <a:rPr lang="en-US" dirty="0">
                <a:solidFill>
                  <a:schemeClr val="accent3">
                    <a:lumMod val="75000"/>
                  </a:schemeClr>
                </a:solidFill>
              </a:rPr>
              <a:t> </a:t>
            </a:r>
            <a:r>
              <a:rPr lang="en-US" sz="2800" dirty="0">
                <a:solidFill>
                  <a:schemeClr val="accent3">
                    <a:lumMod val="75000"/>
                  </a:schemeClr>
                </a:solidFill>
                <a:latin typeface="Abadi" panose="020F0502020204030204" pitchFamily="34" charset="0"/>
              </a:rPr>
              <a:t>One Health </a:t>
            </a:r>
            <a:r>
              <a:rPr lang="en-US" sz="2800" dirty="0">
                <a:latin typeface="Abadi" panose="020F0502020204030204" pitchFamily="34" charset="0"/>
              </a:rPr>
              <a:t>is not just a concept; it's a </a:t>
            </a:r>
            <a:r>
              <a:rPr lang="en-US" sz="2800" u="sng" dirty="0">
                <a:solidFill>
                  <a:schemeClr val="accent3">
                    <a:lumMod val="75000"/>
                  </a:schemeClr>
                </a:solidFill>
                <a:latin typeface="Abadi" panose="020F0502020204030204" pitchFamily="34" charset="0"/>
              </a:rPr>
              <a:t>necessary strategy </a:t>
            </a:r>
            <a:r>
              <a:rPr lang="en-US" sz="2800" dirty="0">
                <a:latin typeface="Abadi" panose="020F0502020204030204" pitchFamily="34" charset="0"/>
              </a:rPr>
              <a:t>for a safer, healthier world.</a:t>
            </a:r>
          </a:p>
          <a:p>
            <a:endParaRPr lang="ar-EG" sz="2800" dirty="0">
              <a:latin typeface="Abadi" panose="020F0502020204030204" pitchFamily="34" charset="0"/>
            </a:endParaRPr>
          </a:p>
          <a:p>
            <a:pPr marL="457200" indent="-457200">
              <a:buFont typeface="Wingdings" panose="05000000000000000000" pitchFamily="2" charset="2"/>
              <a:buChar char="Ø"/>
            </a:pPr>
            <a:r>
              <a:rPr lang="en-US" sz="2800" dirty="0">
                <a:latin typeface="Abadi" panose="020F0502020204030204" pitchFamily="34" charset="0"/>
              </a:rPr>
              <a:t> By breaking down barriers between disciplines, we can build a more resilient global health system</a:t>
            </a:r>
            <a:r>
              <a:rPr lang="en-US" sz="2400" dirty="0">
                <a:latin typeface="Abadi" panose="020F0502020204030204" pitchFamily="34" charset="0"/>
              </a:rPr>
              <a:t>.</a:t>
            </a:r>
          </a:p>
        </p:txBody>
      </p:sp>
      <p:pic>
        <p:nvPicPr>
          <p:cNvPr id="4" name="Picture 3">
            <a:extLst>
              <a:ext uri="{FF2B5EF4-FFF2-40B4-BE49-F238E27FC236}">
                <a16:creationId xmlns:a16="http://schemas.microsoft.com/office/drawing/2014/main" id="{BE5777F5-378C-0933-DE3E-D4F882100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763" y="0"/>
            <a:ext cx="6745237" cy="6643614"/>
          </a:xfrm>
          <a:prstGeom prst="rect">
            <a:avLst/>
          </a:prstGeom>
          <a:ln>
            <a:noFill/>
          </a:ln>
          <a:effectLst>
            <a:softEdge rad="112500"/>
          </a:effectLst>
        </p:spPr>
      </p:pic>
    </p:spTree>
    <p:extLst>
      <p:ext uri="{BB962C8B-B14F-4D97-AF65-F5344CB8AC3E}">
        <p14:creationId xmlns:p14="http://schemas.microsoft.com/office/powerpoint/2010/main" val="2312258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70568F-4015-0226-75F5-832F491CA573}"/>
              </a:ext>
            </a:extLst>
          </p:cNvPr>
          <p:cNvSpPr txBox="1"/>
          <p:nvPr/>
        </p:nvSpPr>
        <p:spPr>
          <a:xfrm>
            <a:off x="388188" y="138024"/>
            <a:ext cx="10412084" cy="6370975"/>
          </a:xfrm>
          <a:prstGeom prst="rect">
            <a:avLst/>
          </a:prstGeom>
          <a:noFill/>
        </p:spPr>
        <p:txBody>
          <a:bodyPr wrap="square" rtlCol="0">
            <a:spAutoFit/>
          </a:bodyPr>
          <a:lstStyle/>
          <a:p>
            <a:r>
              <a:rPr lang="en-US" sz="3600" dirty="0">
                <a:solidFill>
                  <a:schemeClr val="accent2">
                    <a:lumMod val="50000"/>
                  </a:schemeClr>
                </a:solidFill>
                <a:latin typeface="ADLaM Display" panose="02010000000000000000" pitchFamily="2" charset="0"/>
                <a:ea typeface="ADLaM Display" panose="02010000000000000000" pitchFamily="2" charset="0"/>
                <a:cs typeface="ADLaM Display" panose="02010000000000000000" pitchFamily="2" charset="0"/>
              </a:rPr>
              <a:t>REFERNCES</a:t>
            </a:r>
          </a:p>
          <a:p>
            <a:endParaRPr lang="ar-EG" sz="3600" dirty="0">
              <a:solidFill>
                <a:schemeClr val="accent2">
                  <a:lumMod val="50000"/>
                </a:schemeClr>
              </a:solidFill>
              <a:latin typeface="ADLaM Display" panose="02010000000000000000" pitchFamily="2" charset="0"/>
              <a:ea typeface="ADLaM Display" panose="02010000000000000000" pitchFamily="2" charset="0"/>
              <a:cs typeface="ADLaM Display" panose="02010000000000000000" pitchFamily="2" charset="0"/>
            </a:endParaRPr>
          </a:p>
          <a:p>
            <a:pPr marL="342900" indent="-342900">
              <a:buFont typeface="+mj-lt"/>
              <a:buAutoNum type="arabicPeriod"/>
            </a:pPr>
            <a:r>
              <a:rPr lang="en-US" sz="2800" dirty="0">
                <a:latin typeface="Abadi" panose="020F0502020204030204" pitchFamily="34" charset="0"/>
              </a:rPr>
              <a:t>World Health Organization (WHO), et al. One Health Joint Plan of Action (2022-2026). Geneva: WHO.</a:t>
            </a:r>
          </a:p>
          <a:p>
            <a:pPr marL="342900" indent="-342900">
              <a:buFont typeface="+mj-lt"/>
              <a:buAutoNum type="arabicPeriod"/>
            </a:pPr>
            <a:r>
              <a:rPr lang="en-US" sz="2800" dirty="0">
                <a:latin typeface="Abadi" panose="020F0502020204030204" pitchFamily="34" charset="0"/>
              </a:rPr>
              <a:t>The World Bank. People, Pathogens and Our Planet, Volume The Economics of One Health. 2012.</a:t>
            </a:r>
          </a:p>
          <a:p>
            <a:pPr marL="342900" indent="-342900">
              <a:buFont typeface="+mj-lt"/>
              <a:buAutoNum type="arabicPeriod"/>
            </a:pPr>
            <a:r>
              <a:rPr lang="en-US" sz="2800" dirty="0">
                <a:latin typeface="Abadi" panose="020F0502020204030204" pitchFamily="34" charset="0"/>
              </a:rPr>
              <a:t>FAO, OIE, WHO. The </a:t>
            </a:r>
            <a:r>
              <a:rPr lang="en-US" sz="2800" dirty="0" err="1">
                <a:latin typeface="Abadi" panose="020F0502020204030204" pitchFamily="34" charset="0"/>
              </a:rPr>
              <a:t>Tripartite’s</a:t>
            </a:r>
            <a:r>
              <a:rPr lang="en-US" sz="2800" dirty="0">
                <a:latin typeface="Abadi" panose="020F0502020204030204" pitchFamily="34" charset="0"/>
              </a:rPr>
              <a:t> Commitment: Providing multi-sectoral, collaborative leadership in addressing health challenges. 2017</a:t>
            </a:r>
            <a:endParaRPr lang="ar-EG" sz="2800" dirty="0">
              <a:latin typeface="Abadi" panose="020F0502020204030204" pitchFamily="34" charset="0"/>
            </a:endParaRPr>
          </a:p>
          <a:p>
            <a:pPr marL="342900" indent="-342900">
              <a:buFont typeface="+mj-lt"/>
              <a:buAutoNum type="arabicPeriod"/>
            </a:pPr>
            <a:r>
              <a:rPr lang="en-US" sz="2800" dirty="0">
                <a:latin typeface="Abadi" panose="020F0502020204030204" pitchFamily="34" charset="0"/>
              </a:rPr>
              <a:t>One Health Commission: </a:t>
            </a:r>
            <a:r>
              <a:rPr lang="en-US" sz="2800" dirty="0">
                <a:latin typeface="Abadi" panose="020F0502020204030204" pitchFamily="34" charset="0"/>
                <a:hlinkClick r:id="rId2"/>
              </a:rPr>
              <a:t>www.onehealthcommission.org</a:t>
            </a:r>
            <a:endParaRPr lang="en-US" sz="2800" dirty="0">
              <a:latin typeface="Abadi" panose="020F0502020204030204" pitchFamily="34" charset="0"/>
            </a:endParaRPr>
          </a:p>
          <a:p>
            <a:pPr marL="342900" indent="-342900">
              <a:buFont typeface="+mj-lt"/>
              <a:buAutoNum type="arabicPeriod"/>
            </a:pPr>
            <a:r>
              <a:rPr lang="en-US" sz="2800" dirty="0">
                <a:latin typeface="Abadi" panose="020F0502020204030204" pitchFamily="34" charset="0"/>
              </a:rPr>
              <a:t>CDC One Health Office: </a:t>
            </a:r>
            <a:r>
              <a:rPr lang="en-US" sz="2800" dirty="0">
                <a:latin typeface="Abadi" panose="020F0502020204030204" pitchFamily="34" charset="0"/>
                <a:hlinkClick r:id="rId3"/>
              </a:rPr>
              <a:t>www.cdc.gov/onehealth</a:t>
            </a:r>
            <a:endParaRPr lang="en-US" sz="2800" dirty="0">
              <a:latin typeface="Abadi" panose="020F0502020204030204" pitchFamily="34" charset="0"/>
            </a:endParaRPr>
          </a:p>
          <a:p>
            <a:pPr marL="342900" indent="-342900">
              <a:buFont typeface="+mj-lt"/>
              <a:buAutoNum type="arabicPeriod"/>
            </a:pPr>
            <a:r>
              <a:rPr lang="en-US" sz="2800" dirty="0">
                <a:latin typeface="Abadi" panose="020F0502020204030204" pitchFamily="34" charset="0"/>
              </a:rPr>
              <a:t>WOAH (OIE) One Health: </a:t>
            </a:r>
            <a:r>
              <a:rPr lang="en-US" sz="2800" dirty="0">
                <a:latin typeface="Abadi" panose="020F0502020204030204" pitchFamily="34" charset="0"/>
                <a:hlinkClick r:id="rId4"/>
              </a:rPr>
              <a:t>www.woah.org/en/what-we-do/global-initiatives/one-health</a:t>
            </a:r>
            <a:endParaRPr lang="en-US" sz="2800" dirty="0">
              <a:latin typeface="Abadi" panose="020F0502020204030204" pitchFamily="34" charset="0"/>
            </a:endParaRPr>
          </a:p>
          <a:p>
            <a:pPr marL="342900" indent="-342900">
              <a:buFont typeface="+mj-lt"/>
              <a:buAutoNum type="arabicPeriod"/>
            </a:pPr>
            <a:r>
              <a:rPr lang="en-US" sz="2800" dirty="0">
                <a:latin typeface="Abadi" panose="020F0502020204030204" pitchFamily="34" charset="0"/>
              </a:rPr>
              <a:t>WHO One Health: </a:t>
            </a:r>
            <a:r>
              <a:rPr lang="en-US" sz="2800" u="sng" dirty="0">
                <a:solidFill>
                  <a:schemeClr val="accent1">
                    <a:lumMod val="60000"/>
                    <a:lumOff val="40000"/>
                  </a:schemeClr>
                </a:solidFill>
                <a:latin typeface="Abadi" panose="020F0502020204030204" pitchFamily="34" charset="0"/>
              </a:rPr>
              <a:t>www.who.int/health-topics/one-health</a:t>
            </a:r>
          </a:p>
        </p:txBody>
      </p:sp>
    </p:spTree>
    <p:extLst>
      <p:ext uri="{BB962C8B-B14F-4D97-AF65-F5344CB8AC3E}">
        <p14:creationId xmlns:p14="http://schemas.microsoft.com/office/powerpoint/2010/main" val="782475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9315E3-2B5B-C15A-1DE7-ED8DE87A6957}"/>
              </a:ext>
            </a:extLst>
          </p:cNvPr>
          <p:cNvPicPr>
            <a:picLocks noChangeAspect="1"/>
          </p:cNvPicPr>
          <p:nvPr/>
        </p:nvPicPr>
        <p:blipFill>
          <a:blip r:embed="rId2">
            <a:extLst>
              <a:ext uri="{28A0092B-C50C-407E-A947-70E740481C1C}">
                <a14:useLocalDpi xmlns:a14="http://schemas.microsoft.com/office/drawing/2010/main" val="0"/>
              </a:ext>
            </a:extLst>
          </a:blip>
          <a:srcRect l="12506" r="11767"/>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D010FA4D-0642-791A-9F12-6A8CDFEEBB9D}"/>
              </a:ext>
            </a:extLst>
          </p:cNvPr>
          <p:cNvSpPr txBox="1"/>
          <p:nvPr/>
        </p:nvSpPr>
        <p:spPr>
          <a:xfrm>
            <a:off x="103517" y="495759"/>
            <a:ext cx="3245611" cy="1938992"/>
          </a:xfrm>
          <a:prstGeom prst="rect">
            <a:avLst/>
          </a:prstGeom>
          <a:noFill/>
        </p:spPr>
        <p:txBody>
          <a:bodyPr wrap="square" rtlCol="0">
            <a:spAutoFit/>
          </a:bodyPr>
          <a:lstStyle/>
          <a:p>
            <a:pPr algn="ctr"/>
            <a:r>
              <a:rPr lang="en-US" sz="3000" b="1" dirty="0">
                <a:solidFill>
                  <a:schemeClr val="bg1"/>
                </a:solidFill>
                <a:latin typeface="Andalus" panose="02020603050405020304" pitchFamily="18" charset="-78"/>
                <a:cs typeface="Andalus" panose="02020603050405020304" pitchFamily="18" charset="-78"/>
              </a:rPr>
              <a:t>What does your health have to do with a bat in a forest?</a:t>
            </a:r>
          </a:p>
        </p:txBody>
      </p:sp>
      <p:sp>
        <p:nvSpPr>
          <p:cNvPr id="6" name="TextBox 5">
            <a:extLst>
              <a:ext uri="{FF2B5EF4-FFF2-40B4-BE49-F238E27FC236}">
                <a16:creationId xmlns:a16="http://schemas.microsoft.com/office/drawing/2014/main" id="{6BA1EC38-EF5E-B12B-C860-5E880074012B}"/>
              </a:ext>
            </a:extLst>
          </p:cNvPr>
          <p:cNvSpPr txBox="1"/>
          <p:nvPr/>
        </p:nvSpPr>
        <p:spPr>
          <a:xfrm>
            <a:off x="103517" y="2876661"/>
            <a:ext cx="3942271" cy="3539430"/>
          </a:xfrm>
          <a:prstGeom prst="rect">
            <a:avLst/>
          </a:prstGeom>
          <a:noFill/>
        </p:spPr>
        <p:txBody>
          <a:bodyPr wrap="square" rtlCol="0">
            <a:spAutoFit/>
          </a:bodyPr>
          <a:lstStyle/>
          <a:p>
            <a:r>
              <a:rPr lang="en-US" sz="2800" b="1" dirty="0">
                <a:solidFill>
                  <a:schemeClr val="bg1"/>
                </a:solidFill>
                <a:latin typeface="Andalus" panose="02020603050405020304" pitchFamily="18" charset="-78"/>
                <a:cs typeface="Andalus" panose="02020603050405020304" pitchFamily="18" charset="-78"/>
              </a:rPr>
              <a:t>in fact, our health is deeply intertwined with the health of animals, plants, and our shared environment . </a:t>
            </a:r>
          </a:p>
          <a:p>
            <a:r>
              <a:rPr lang="en-US" sz="2800" b="1" dirty="0">
                <a:solidFill>
                  <a:schemeClr val="bg1"/>
                </a:solidFill>
                <a:latin typeface="Andalus" panose="02020603050405020304" pitchFamily="18" charset="-78"/>
                <a:cs typeface="Andalus" panose="02020603050405020304" pitchFamily="18" charset="-78"/>
              </a:rPr>
              <a:t>Welcome to our discussion on: </a:t>
            </a:r>
            <a:r>
              <a:rPr lang="en-US" sz="2800" b="1" dirty="0">
                <a:solidFill>
                  <a:srgbClr val="00B050"/>
                </a:solidFill>
                <a:latin typeface="Andalus" panose="02020603050405020304" pitchFamily="18" charset="-78"/>
                <a:cs typeface="Andalus" panose="02020603050405020304" pitchFamily="18" charset="-78"/>
              </a:rPr>
              <a:t>The One Health Approach.</a:t>
            </a:r>
          </a:p>
        </p:txBody>
      </p:sp>
    </p:spTree>
    <p:extLst>
      <p:ext uri="{BB962C8B-B14F-4D97-AF65-F5344CB8AC3E}">
        <p14:creationId xmlns:p14="http://schemas.microsoft.com/office/powerpoint/2010/main" val="325297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9AA2C4-D3BF-B31A-90F4-51B2FB721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093" y="0"/>
            <a:ext cx="9282023" cy="6285752"/>
          </a:xfrm>
          <a:prstGeom prst="rect">
            <a:avLst/>
          </a:prstGeom>
          <a:ln>
            <a:noFill/>
          </a:ln>
          <a:effectLst>
            <a:softEdge rad="112500"/>
          </a:effectLst>
        </p:spPr>
      </p:pic>
    </p:spTree>
    <p:extLst>
      <p:ext uri="{BB962C8B-B14F-4D97-AF65-F5344CB8AC3E}">
        <p14:creationId xmlns:p14="http://schemas.microsoft.com/office/powerpoint/2010/main" val="332845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FE9D49-8F61-EE86-F0B6-FE0571C80BA0}"/>
              </a:ext>
            </a:extLst>
          </p:cNvPr>
          <p:cNvSpPr txBox="1"/>
          <p:nvPr/>
        </p:nvSpPr>
        <p:spPr>
          <a:xfrm>
            <a:off x="163902" y="181156"/>
            <a:ext cx="6944264" cy="5878532"/>
          </a:xfrm>
          <a:prstGeom prst="rect">
            <a:avLst/>
          </a:prstGeom>
          <a:noFill/>
        </p:spPr>
        <p:txBody>
          <a:bodyPr wrap="square" rtlCol="0">
            <a:spAutoFit/>
          </a:bodyPr>
          <a:lstStyle/>
          <a:p>
            <a:r>
              <a:rPr lang="en-US" sz="4000" dirty="0">
                <a:solidFill>
                  <a:schemeClr val="accent3">
                    <a:lumMod val="50000"/>
                  </a:schemeClr>
                </a:solidFill>
                <a:latin typeface="Forte" panose="03060902040502070203" pitchFamily="66" charset="0"/>
              </a:rPr>
              <a:t>One Health approach </a:t>
            </a:r>
          </a:p>
          <a:p>
            <a:endParaRPr lang="en-US" sz="3200" dirty="0">
              <a:solidFill>
                <a:schemeClr val="accent3">
                  <a:lumMod val="50000"/>
                </a:schemeClr>
              </a:solidFill>
              <a:latin typeface="Forte" panose="03060902040502070203" pitchFamily="66" charset="0"/>
            </a:endParaRPr>
          </a:p>
          <a:p>
            <a:r>
              <a:rPr lang="en-US" sz="2800" dirty="0">
                <a:latin typeface="Abadi" panose="020F0502020204030204" pitchFamily="34" charset="0"/>
              </a:rPr>
              <a:t>is a collaborative, integrated strategy recognizing that </a:t>
            </a:r>
            <a:r>
              <a:rPr lang="en-US" sz="2800" b="1" u="sng" dirty="0">
                <a:solidFill>
                  <a:schemeClr val="accent3">
                    <a:lumMod val="75000"/>
                  </a:schemeClr>
                </a:solidFill>
                <a:latin typeface="Abadi" panose="020F0502020204030204" pitchFamily="34" charset="0"/>
              </a:rPr>
              <a:t>human, animal, and environmental health are interconnected</a:t>
            </a:r>
            <a:r>
              <a:rPr lang="en-US" sz="2800" dirty="0">
                <a:latin typeface="Abadi" panose="020F0502020204030204" pitchFamily="34" charset="0"/>
              </a:rPr>
              <a:t>, aiming to sustainably balance and optimize all three for </a:t>
            </a:r>
            <a:r>
              <a:rPr lang="en-US" sz="2800" b="1" u="sng" dirty="0">
                <a:solidFill>
                  <a:schemeClr val="accent3">
                    <a:lumMod val="75000"/>
                  </a:schemeClr>
                </a:solidFill>
                <a:latin typeface="Abadi" panose="020F0502020204030204" pitchFamily="34" charset="0"/>
              </a:rPr>
              <a:t>better public health outcomes </a:t>
            </a:r>
            <a:r>
              <a:rPr lang="en-US" sz="2800" dirty="0">
                <a:latin typeface="Abadi" panose="020F0502020204030204" pitchFamily="34" charset="0"/>
              </a:rPr>
              <a:t>and to prevent global threats like pandemics and antibiotic resistance.</a:t>
            </a:r>
          </a:p>
          <a:p>
            <a:endParaRPr lang="en-US" sz="2400" dirty="0">
              <a:latin typeface="Abadi" panose="020F0502020204030204" pitchFamily="34" charset="0"/>
            </a:endParaRPr>
          </a:p>
          <a:p>
            <a:pPr marL="342900" indent="-342900">
              <a:buFont typeface="Wingdings" panose="05000000000000000000" pitchFamily="2" charset="2"/>
              <a:buChar char="Ø"/>
            </a:pPr>
            <a:r>
              <a:rPr lang="en-US" sz="2400" dirty="0">
                <a:latin typeface="Abadi" panose="020F0502020204030204" pitchFamily="34" charset="0"/>
              </a:rPr>
              <a:t> </a:t>
            </a:r>
            <a:r>
              <a:rPr lang="en-US" sz="2800" dirty="0">
                <a:latin typeface="Abadi" panose="020F0502020204030204" pitchFamily="34" charset="0"/>
              </a:rPr>
              <a:t>It requires </a:t>
            </a:r>
            <a:r>
              <a:rPr lang="en-US" sz="2800" b="1" u="sng" dirty="0">
                <a:solidFill>
                  <a:schemeClr val="accent3">
                    <a:lumMod val="75000"/>
                  </a:schemeClr>
                </a:solidFill>
                <a:latin typeface="Abadi" panose="020F0502020204030204" pitchFamily="34" charset="0"/>
              </a:rPr>
              <a:t>cross-sectoral work </a:t>
            </a:r>
            <a:r>
              <a:rPr lang="en-US" sz="2800" dirty="0">
                <a:latin typeface="Abadi" panose="020F0502020204030204" pitchFamily="34" charset="0"/>
              </a:rPr>
              <a:t>between health, agriculture, and environmental sectors.</a:t>
            </a:r>
            <a:endParaRPr lang="en-US" sz="2400" dirty="0">
              <a:latin typeface="Abadi" panose="020F0502020204030204" pitchFamily="34" charset="0"/>
            </a:endParaRPr>
          </a:p>
        </p:txBody>
      </p:sp>
      <p:pic>
        <p:nvPicPr>
          <p:cNvPr id="4" name="Picture 3">
            <a:extLst>
              <a:ext uri="{FF2B5EF4-FFF2-40B4-BE49-F238E27FC236}">
                <a16:creationId xmlns:a16="http://schemas.microsoft.com/office/drawing/2014/main" id="{8ED63990-5E5F-63EF-B614-0A561AA7D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585" y="595222"/>
            <a:ext cx="4399472" cy="5348377"/>
          </a:xfrm>
          <a:prstGeom prst="rect">
            <a:avLst/>
          </a:prstGeom>
        </p:spPr>
      </p:pic>
    </p:spTree>
    <p:extLst>
      <p:ext uri="{BB962C8B-B14F-4D97-AF65-F5344CB8AC3E}">
        <p14:creationId xmlns:p14="http://schemas.microsoft.com/office/powerpoint/2010/main" val="333682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09C72E-EBDB-02B1-0606-0427D67A4855}"/>
              </a:ext>
            </a:extLst>
          </p:cNvPr>
          <p:cNvSpPr txBox="1"/>
          <p:nvPr/>
        </p:nvSpPr>
        <p:spPr>
          <a:xfrm>
            <a:off x="224286" y="138022"/>
            <a:ext cx="6495691" cy="6432530"/>
          </a:xfrm>
          <a:prstGeom prst="rect">
            <a:avLst/>
          </a:prstGeom>
          <a:noFill/>
        </p:spPr>
        <p:txBody>
          <a:bodyPr wrap="square" rtlCol="0">
            <a:spAutoFit/>
          </a:bodyPr>
          <a:lstStyle/>
          <a:p>
            <a:r>
              <a:rPr lang="en-US" sz="3600" dirty="0">
                <a:solidFill>
                  <a:schemeClr val="accent2">
                    <a:lumMod val="50000"/>
                  </a:schemeClr>
                </a:solidFill>
                <a:latin typeface="Forte" panose="03060902040502070203" pitchFamily="66" charset="0"/>
              </a:rPr>
              <a:t>Core Domains of One Health</a:t>
            </a:r>
            <a:endParaRPr lang="ar-EG" sz="3600" dirty="0">
              <a:solidFill>
                <a:schemeClr val="accent2">
                  <a:lumMod val="50000"/>
                </a:schemeClr>
              </a:solidFill>
              <a:latin typeface="Forte" panose="03060902040502070203" pitchFamily="66" charset="0"/>
            </a:endParaRPr>
          </a:p>
          <a:p>
            <a:endParaRPr lang="ar-EG" sz="3200" dirty="0">
              <a:solidFill>
                <a:schemeClr val="accent2">
                  <a:lumMod val="50000"/>
                </a:schemeClr>
              </a:solidFill>
              <a:latin typeface="Forte" panose="03060902040502070203" pitchFamily="66" charset="0"/>
            </a:endParaRPr>
          </a:p>
          <a:p>
            <a:pPr marL="457200" indent="-457200">
              <a:buFont typeface="+mj-lt"/>
              <a:buAutoNum type="arabicPeriod"/>
            </a:pPr>
            <a:r>
              <a:rPr lang="en-US" sz="2800" b="1" dirty="0">
                <a:solidFill>
                  <a:schemeClr val="accent3">
                    <a:lumMod val="75000"/>
                  </a:schemeClr>
                </a:solidFill>
                <a:latin typeface="Abadi" panose="020F0502020204030204" pitchFamily="34" charset="0"/>
              </a:rPr>
              <a:t>Human Health</a:t>
            </a:r>
            <a:endParaRPr lang="ar-EG" sz="2800" b="1" dirty="0">
              <a:solidFill>
                <a:schemeClr val="accent3">
                  <a:lumMod val="75000"/>
                </a:schemeClr>
              </a:solidFill>
              <a:latin typeface="Abadi" panose="020F0502020204030204" pitchFamily="34" charset="0"/>
            </a:endParaRPr>
          </a:p>
          <a:p>
            <a:r>
              <a:rPr lang="ar-EG" sz="2400" dirty="0">
                <a:latin typeface="Abadi" panose="020F0502020204030204" pitchFamily="34" charset="0"/>
              </a:rPr>
              <a:t>       </a:t>
            </a:r>
            <a:r>
              <a:rPr lang="en-US" sz="2400" dirty="0">
                <a:latin typeface="Abadi" panose="020F0502020204030204" pitchFamily="34" charset="0"/>
              </a:rPr>
              <a:t>Epidemiology		</a:t>
            </a:r>
            <a:endParaRPr lang="ar-EG" sz="2400" dirty="0">
              <a:latin typeface="Abadi" panose="020F0502020204030204" pitchFamily="34" charset="0"/>
            </a:endParaRPr>
          </a:p>
          <a:p>
            <a:r>
              <a:rPr lang="ar-EG" sz="2400" dirty="0">
                <a:latin typeface="Abadi" panose="020F0502020204030204" pitchFamily="34" charset="0"/>
              </a:rPr>
              <a:t>       </a:t>
            </a:r>
            <a:r>
              <a:rPr lang="en-US" sz="2400" dirty="0">
                <a:latin typeface="Abadi" panose="020F0502020204030204" pitchFamily="34" charset="0"/>
              </a:rPr>
              <a:t>Public health systems		</a:t>
            </a:r>
            <a:endParaRPr lang="ar-EG" sz="2400" dirty="0">
              <a:latin typeface="Abadi" panose="020F0502020204030204" pitchFamily="34" charset="0"/>
            </a:endParaRPr>
          </a:p>
          <a:p>
            <a:r>
              <a:rPr lang="ar-EG" sz="2400" dirty="0">
                <a:latin typeface="Abadi" panose="020F0502020204030204" pitchFamily="34" charset="0"/>
              </a:rPr>
              <a:t>       </a:t>
            </a:r>
            <a:r>
              <a:rPr lang="en-US" sz="2400" dirty="0">
                <a:latin typeface="Abadi" panose="020F0502020204030204" pitchFamily="34" charset="0"/>
              </a:rPr>
              <a:t>Disease surveillance</a:t>
            </a:r>
            <a:endParaRPr lang="ar-EG" sz="2400" dirty="0">
              <a:latin typeface="Abadi" panose="020F0502020204030204" pitchFamily="34" charset="0"/>
            </a:endParaRPr>
          </a:p>
          <a:p>
            <a:endParaRPr lang="ar-EG" sz="2400" dirty="0">
              <a:latin typeface="Abadi" panose="020F0502020204030204" pitchFamily="34" charset="0"/>
            </a:endParaRPr>
          </a:p>
          <a:p>
            <a:r>
              <a:rPr lang="en-US" sz="2800" b="1" dirty="0">
                <a:solidFill>
                  <a:schemeClr val="accent3">
                    <a:lumMod val="75000"/>
                  </a:schemeClr>
                </a:solidFill>
                <a:latin typeface="Abadi" panose="020F0502020204030204" pitchFamily="34" charset="0"/>
              </a:rPr>
              <a:t>2. Animal Health</a:t>
            </a:r>
            <a:r>
              <a:rPr lang="en-US" sz="2400" dirty="0">
                <a:latin typeface="Abadi" panose="020F0502020204030204" pitchFamily="34" charset="0"/>
              </a:rPr>
              <a:t>	</a:t>
            </a:r>
            <a:endParaRPr lang="ar-EG" sz="2400" dirty="0">
              <a:latin typeface="Abadi" panose="020F0502020204030204" pitchFamily="34" charset="0"/>
            </a:endParaRPr>
          </a:p>
          <a:p>
            <a:r>
              <a:rPr lang="en-US" sz="2400" dirty="0">
                <a:latin typeface="Abadi" panose="020F0502020204030204" pitchFamily="34" charset="0"/>
              </a:rPr>
              <a:t>	Veterinary public health		Livestock production systems		Wildlife disease ecology</a:t>
            </a:r>
            <a:endParaRPr lang="ar-EG" sz="2400" dirty="0">
              <a:latin typeface="Abadi" panose="020F0502020204030204" pitchFamily="34" charset="0"/>
            </a:endParaRPr>
          </a:p>
          <a:p>
            <a:endParaRPr lang="ar-EG" sz="2400" dirty="0">
              <a:latin typeface="Abadi" panose="020F0502020204030204" pitchFamily="34" charset="0"/>
            </a:endParaRPr>
          </a:p>
          <a:p>
            <a:r>
              <a:rPr lang="en-US" sz="2800" b="1" dirty="0">
                <a:solidFill>
                  <a:schemeClr val="accent3">
                    <a:lumMod val="75000"/>
                  </a:schemeClr>
                </a:solidFill>
                <a:latin typeface="Abadi" panose="020F0502020204030204" pitchFamily="34" charset="0"/>
              </a:rPr>
              <a:t>3. Environmental Health</a:t>
            </a:r>
            <a:r>
              <a:rPr lang="en-US" sz="2400" dirty="0">
                <a:latin typeface="Abadi" panose="020F0502020204030204" pitchFamily="34" charset="0"/>
              </a:rPr>
              <a:t>	</a:t>
            </a:r>
            <a:endParaRPr lang="ar-EG" sz="2400" dirty="0">
              <a:latin typeface="Abadi" panose="020F0502020204030204" pitchFamily="34" charset="0"/>
            </a:endParaRPr>
          </a:p>
          <a:p>
            <a:r>
              <a:rPr lang="en-US" sz="2400" dirty="0">
                <a:latin typeface="Abadi" panose="020F0502020204030204" pitchFamily="34" charset="0"/>
              </a:rPr>
              <a:t>	Ecosystem services	</a:t>
            </a:r>
            <a:endParaRPr lang="ar-EG" sz="2400" dirty="0">
              <a:latin typeface="Abadi" panose="020F0502020204030204" pitchFamily="34" charset="0"/>
            </a:endParaRPr>
          </a:p>
          <a:p>
            <a:r>
              <a:rPr lang="en-US" sz="2400" dirty="0">
                <a:latin typeface="Abadi" panose="020F0502020204030204" pitchFamily="34" charset="0"/>
              </a:rPr>
              <a:t>	Climate change	</a:t>
            </a:r>
            <a:endParaRPr lang="ar-EG" sz="2400" dirty="0">
              <a:latin typeface="Abadi" panose="020F0502020204030204" pitchFamily="34" charset="0"/>
            </a:endParaRPr>
          </a:p>
          <a:p>
            <a:r>
              <a:rPr lang="en-US" sz="2400" dirty="0">
                <a:latin typeface="Abadi" panose="020F0502020204030204" pitchFamily="34" charset="0"/>
              </a:rPr>
              <a:t>	Biodiversity and habitat disruption</a:t>
            </a:r>
            <a:r>
              <a:rPr lang="ar-EG" sz="2400" dirty="0">
                <a:latin typeface="Abadi" panose="020F0502020204030204" pitchFamily="34" charset="0"/>
              </a:rPr>
              <a:t>  </a:t>
            </a:r>
            <a:endParaRPr lang="en-US" sz="2400" dirty="0">
              <a:latin typeface="Abadi" panose="020F0502020204030204" pitchFamily="34" charset="0"/>
            </a:endParaRPr>
          </a:p>
        </p:txBody>
      </p:sp>
      <p:pic>
        <p:nvPicPr>
          <p:cNvPr id="4" name="Picture 3">
            <a:extLst>
              <a:ext uri="{FF2B5EF4-FFF2-40B4-BE49-F238E27FC236}">
                <a16:creationId xmlns:a16="http://schemas.microsoft.com/office/drawing/2014/main" id="{EC09DF4D-F35E-7CF1-8844-1B0D19093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554" y="1153055"/>
            <a:ext cx="6021172" cy="4551890"/>
          </a:xfrm>
          <a:prstGeom prst="rect">
            <a:avLst/>
          </a:prstGeom>
          <a:ln>
            <a:noFill/>
          </a:ln>
          <a:effectLst>
            <a:softEdge rad="112500"/>
          </a:effectLst>
        </p:spPr>
      </p:pic>
    </p:spTree>
    <p:extLst>
      <p:ext uri="{BB962C8B-B14F-4D97-AF65-F5344CB8AC3E}">
        <p14:creationId xmlns:p14="http://schemas.microsoft.com/office/powerpoint/2010/main" val="177972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009FF32-D5D7-41D6-A053-5E813B900596}"/>
              </a:ext>
            </a:extLst>
          </p:cNvPr>
          <p:cNvPicPr>
            <a:picLocks noChangeAspect="1"/>
          </p:cNvPicPr>
          <p:nvPr/>
        </p:nvPicPr>
        <p:blipFill>
          <a:blip r:embed="rId2">
            <a:extLst>
              <a:ext uri="{28A0092B-C50C-407E-A947-70E740481C1C}">
                <a14:useLocalDpi xmlns:a14="http://schemas.microsoft.com/office/drawing/2010/main" val="0"/>
              </a:ext>
            </a:extLst>
          </a:blip>
          <a:srcRect l="6113" r="14576"/>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8B571D6-F831-4617-90BC-21DDF0CD59AD}"/>
              </a:ext>
            </a:extLst>
          </p:cNvPr>
          <p:cNvSpPr txBox="1"/>
          <p:nvPr/>
        </p:nvSpPr>
        <p:spPr>
          <a:xfrm>
            <a:off x="8040914" y="340518"/>
            <a:ext cx="4151086" cy="6176963"/>
          </a:xfrm>
          <a:prstGeom prst="rect">
            <a:avLst/>
          </a:prstGeom>
        </p:spPr>
        <p:txBody>
          <a:bodyPr vert="horz" lIns="91440" tIns="45720" rIns="91440" bIns="45720" rtlCol="0">
            <a:normAutofit/>
          </a:bodyPr>
          <a:lstStyle/>
          <a:p>
            <a:pPr>
              <a:lnSpc>
                <a:spcPct val="90000"/>
              </a:lnSpc>
              <a:spcAft>
                <a:spcPts val="600"/>
              </a:spcAft>
            </a:pPr>
            <a:r>
              <a:rPr lang="en-US" sz="2000" dirty="0"/>
              <a:t> </a:t>
            </a:r>
            <a:r>
              <a:rPr lang="en-US" sz="3600" dirty="0">
                <a:solidFill>
                  <a:schemeClr val="accent2">
                    <a:lumMod val="50000"/>
                  </a:schemeClr>
                </a:solidFill>
                <a:latin typeface="Forte" panose="03060902040502070203" pitchFamily="66" charset="0"/>
              </a:rPr>
              <a:t>The Environment as a Determinant of Health</a:t>
            </a:r>
          </a:p>
          <a:p>
            <a:pPr>
              <a:lnSpc>
                <a:spcPct val="90000"/>
              </a:lnSpc>
              <a:spcAft>
                <a:spcPts val="600"/>
              </a:spcAft>
            </a:pPr>
            <a:endParaRPr lang="en-US" sz="2000" dirty="0"/>
          </a:p>
          <a:p>
            <a:pPr>
              <a:lnSpc>
                <a:spcPct val="90000"/>
              </a:lnSpc>
              <a:spcAft>
                <a:spcPts val="600"/>
              </a:spcAft>
            </a:pPr>
            <a:r>
              <a:rPr lang="en-US" sz="2800" dirty="0">
                <a:latin typeface="Abadi" panose="020F0502020204030204" pitchFamily="34" charset="0"/>
              </a:rPr>
              <a:t>While often the least emphasized pillar, environmental health is the foundational system that sustains both human and animal health. Without a healthy environment, the other two pillars cannot stand.</a:t>
            </a:r>
          </a:p>
        </p:txBody>
      </p:sp>
    </p:spTree>
    <p:extLst>
      <p:ext uri="{BB962C8B-B14F-4D97-AF65-F5344CB8AC3E}">
        <p14:creationId xmlns:p14="http://schemas.microsoft.com/office/powerpoint/2010/main" val="151219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8963B-042B-4F4E-8476-C62A6942C308}"/>
              </a:ext>
            </a:extLst>
          </p:cNvPr>
          <p:cNvSpPr txBox="1"/>
          <p:nvPr/>
        </p:nvSpPr>
        <p:spPr>
          <a:xfrm>
            <a:off x="0" y="0"/>
            <a:ext cx="8200571" cy="6528069"/>
          </a:xfrm>
          <a:prstGeom prst="rect">
            <a:avLst/>
          </a:prstGeom>
          <a:noFill/>
        </p:spPr>
        <p:txBody>
          <a:bodyPr wrap="square" rtlCol="0">
            <a:spAutoFit/>
          </a:bodyPr>
          <a:lstStyle/>
          <a:p>
            <a:r>
              <a:rPr lang="en-US" sz="3200" dirty="0">
                <a:solidFill>
                  <a:schemeClr val="accent2">
                    <a:lumMod val="50000"/>
                  </a:schemeClr>
                </a:solidFill>
                <a:latin typeface="Forte" panose="03060902040502070203" pitchFamily="66" charset="0"/>
              </a:rPr>
              <a:t>The Environment as a Determinant of Health</a:t>
            </a:r>
          </a:p>
          <a:p>
            <a:endParaRPr lang="en-US" sz="3200" dirty="0">
              <a:solidFill>
                <a:schemeClr val="accent2">
                  <a:lumMod val="50000"/>
                </a:schemeClr>
              </a:solidFill>
              <a:latin typeface="Forte" panose="03060902040502070203" pitchFamily="66" charset="0"/>
            </a:endParaRPr>
          </a:p>
          <a:p>
            <a:r>
              <a:rPr lang="en-US" sz="2800" u="sng" dirty="0">
                <a:solidFill>
                  <a:schemeClr val="accent2">
                    <a:lumMod val="75000"/>
                  </a:schemeClr>
                </a:solidFill>
                <a:latin typeface="Forte" panose="03060902040502070203" pitchFamily="66" charset="0"/>
              </a:rPr>
              <a:t>A. Direct Pathways of Impact</a:t>
            </a:r>
          </a:p>
          <a:p>
            <a:pPr marL="457200" indent="-457200">
              <a:lnSpc>
                <a:spcPct val="150000"/>
              </a:lnSpc>
              <a:buAutoNum type="arabicPeriod"/>
            </a:pPr>
            <a:r>
              <a:rPr lang="en-US" sz="2400" b="1" dirty="0">
                <a:solidFill>
                  <a:schemeClr val="accent6">
                    <a:lumMod val="50000"/>
                  </a:schemeClr>
                </a:solidFill>
                <a:latin typeface="Abadi" panose="020F0502020204030204" pitchFamily="34" charset="0"/>
              </a:rPr>
              <a:t>Air Quality</a:t>
            </a:r>
          </a:p>
          <a:p>
            <a:pPr>
              <a:lnSpc>
                <a:spcPct val="150000"/>
              </a:lnSpc>
            </a:pPr>
            <a:r>
              <a:rPr lang="en-US" sz="2400" b="1" dirty="0">
                <a:solidFill>
                  <a:schemeClr val="accent6">
                    <a:lumMod val="50000"/>
                  </a:schemeClr>
                </a:solidFill>
                <a:latin typeface="Abadi" panose="020F0502020204030204" pitchFamily="34" charset="0"/>
              </a:rPr>
              <a:t>2. Water Quality and Security</a:t>
            </a:r>
            <a:endParaRPr lang="en-US" sz="2400" dirty="0">
              <a:latin typeface="Abadi" panose="020F0502020204030204" pitchFamily="34" charset="0"/>
            </a:endParaRPr>
          </a:p>
          <a:p>
            <a:pPr>
              <a:lnSpc>
                <a:spcPct val="150000"/>
              </a:lnSpc>
            </a:pPr>
            <a:r>
              <a:rPr lang="en-US" sz="2400" b="1" dirty="0">
                <a:solidFill>
                  <a:schemeClr val="accent6">
                    <a:lumMod val="50000"/>
                  </a:schemeClr>
                </a:solidFill>
                <a:latin typeface="Abadi" panose="020F0502020204030204" pitchFamily="34" charset="0"/>
              </a:rPr>
              <a:t>3. Soil Quality  </a:t>
            </a:r>
          </a:p>
          <a:p>
            <a:pPr>
              <a:lnSpc>
                <a:spcPct val="150000"/>
              </a:lnSpc>
            </a:pPr>
            <a:r>
              <a:rPr lang="en-US" sz="2800" u="sng" dirty="0">
                <a:solidFill>
                  <a:schemeClr val="accent2">
                    <a:lumMod val="75000"/>
                  </a:schemeClr>
                </a:solidFill>
                <a:latin typeface="Forte" panose="03060902040502070203" pitchFamily="66" charset="0"/>
              </a:rPr>
              <a:t>B. Indirect and Systemic Pathways</a:t>
            </a:r>
          </a:p>
          <a:p>
            <a:pPr marL="457200" indent="-457200">
              <a:lnSpc>
                <a:spcPct val="150000"/>
              </a:lnSpc>
              <a:buFont typeface="+mj-lt"/>
              <a:buAutoNum type="arabicPeriod"/>
            </a:pPr>
            <a:r>
              <a:rPr lang="en-US" sz="2400" b="1" dirty="0">
                <a:solidFill>
                  <a:schemeClr val="accent6">
                    <a:lumMod val="50000"/>
                  </a:schemeClr>
                </a:solidFill>
                <a:latin typeface="Abadi" panose="020F0502020204030204" pitchFamily="34" charset="0"/>
              </a:rPr>
              <a:t>Climate Change as a "Threat Multiplier“</a:t>
            </a:r>
          </a:p>
          <a:p>
            <a:pPr marL="457200" indent="-457200">
              <a:lnSpc>
                <a:spcPct val="150000"/>
              </a:lnSpc>
              <a:buFont typeface="Arial" panose="020B0604020202020204" pitchFamily="34" charset="0"/>
              <a:buChar char="•"/>
            </a:pPr>
            <a:r>
              <a:rPr lang="en-US" sz="2400" b="1" dirty="0">
                <a:solidFill>
                  <a:schemeClr val="accent6">
                    <a:lumMod val="50000"/>
                  </a:schemeClr>
                </a:solidFill>
                <a:latin typeface="Abadi" panose="020F0502020204030204" pitchFamily="34" charset="0"/>
              </a:rPr>
              <a:t>Altering Disease Patterns</a:t>
            </a:r>
          </a:p>
          <a:p>
            <a:pPr marL="457200" indent="-457200">
              <a:lnSpc>
                <a:spcPct val="150000"/>
              </a:lnSpc>
              <a:buFont typeface="Arial" panose="020B0604020202020204" pitchFamily="34" charset="0"/>
              <a:buChar char="•"/>
            </a:pPr>
            <a:r>
              <a:rPr lang="en-US" sz="2400" b="1" dirty="0">
                <a:solidFill>
                  <a:schemeClr val="accent6">
                    <a:lumMod val="50000"/>
                  </a:schemeClr>
                </a:solidFill>
                <a:latin typeface="Abadi" panose="020F0502020204030204" pitchFamily="34" charset="0"/>
              </a:rPr>
              <a:t>Extreme Weather Events</a:t>
            </a:r>
          </a:p>
          <a:p>
            <a:pPr>
              <a:lnSpc>
                <a:spcPct val="150000"/>
              </a:lnSpc>
            </a:pPr>
            <a:r>
              <a:rPr lang="en-US" sz="2400" b="1" dirty="0">
                <a:solidFill>
                  <a:schemeClr val="accent6">
                    <a:lumMod val="50000"/>
                  </a:schemeClr>
                </a:solidFill>
                <a:latin typeface="Abadi" panose="020F0502020204030204" pitchFamily="34" charset="0"/>
              </a:rPr>
              <a:t>2. Biodiversity Loss and Ecosystem Degradation</a:t>
            </a:r>
          </a:p>
          <a:p>
            <a:pPr>
              <a:lnSpc>
                <a:spcPct val="150000"/>
              </a:lnSpc>
            </a:pPr>
            <a:r>
              <a:rPr lang="en-US" sz="2400" b="1" dirty="0">
                <a:solidFill>
                  <a:schemeClr val="accent6">
                    <a:lumMod val="50000"/>
                  </a:schemeClr>
                </a:solidFill>
                <a:latin typeface="Abadi" panose="020F0502020204030204" pitchFamily="34" charset="0"/>
              </a:rPr>
              <a:t>3. Food Systems and Land Use</a:t>
            </a:r>
          </a:p>
        </p:txBody>
      </p:sp>
      <p:pic>
        <p:nvPicPr>
          <p:cNvPr id="4" name="Picture 3">
            <a:extLst>
              <a:ext uri="{FF2B5EF4-FFF2-40B4-BE49-F238E27FC236}">
                <a16:creationId xmlns:a16="http://schemas.microsoft.com/office/drawing/2014/main" id="{76F5DBFA-B85E-4AEC-BB5E-7DEF47EF1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770" y="77126"/>
            <a:ext cx="4296229" cy="6780873"/>
          </a:xfrm>
          <a:prstGeom prst="rect">
            <a:avLst/>
          </a:prstGeom>
          <a:ln>
            <a:noFill/>
          </a:ln>
          <a:effectLst>
            <a:softEdge rad="112500"/>
          </a:effectLst>
        </p:spPr>
      </p:pic>
    </p:spTree>
    <p:extLst>
      <p:ext uri="{BB962C8B-B14F-4D97-AF65-F5344CB8AC3E}">
        <p14:creationId xmlns:p14="http://schemas.microsoft.com/office/powerpoint/2010/main" val="428613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5350D4DD-A040-428C-8486-49C9971BEF29}"/>
              </a:ext>
            </a:extLst>
          </p:cNvPr>
          <p:cNvPicPr>
            <a:picLocks noChangeAspect="1"/>
          </p:cNvPicPr>
          <p:nvPr/>
        </p:nvPicPr>
        <p:blipFill>
          <a:blip r:embed="rId3">
            <a:extLst>
              <a:ext uri="{28A0092B-C50C-407E-A947-70E740481C1C}">
                <a14:useLocalDpi xmlns:a14="http://schemas.microsoft.com/office/drawing/2010/main" val="0"/>
              </a:ext>
            </a:extLst>
          </a:blip>
          <a:srcRect t="21628" b="42378"/>
          <a:stretch>
            <a:fillRect/>
          </a:stretch>
        </p:blipFill>
        <p:spPr>
          <a:xfrm>
            <a:off x="20" y="1282"/>
            <a:ext cx="12191980" cy="6856718"/>
          </a:xfrm>
          <a:prstGeom prst="rect">
            <a:avLst/>
          </a:prstGeom>
        </p:spPr>
      </p:pic>
    </p:spTree>
    <p:extLst>
      <p:ext uri="{BB962C8B-B14F-4D97-AF65-F5344CB8AC3E}">
        <p14:creationId xmlns:p14="http://schemas.microsoft.com/office/powerpoint/2010/main" val="418580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FBFADC-31E2-39D3-E1DF-7621DCB44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8778" y="3971052"/>
            <a:ext cx="2665562" cy="2697167"/>
          </a:xfrm>
          <a:prstGeom prst="rect">
            <a:avLst/>
          </a:prstGeom>
          <a:ln>
            <a:noFill/>
          </a:ln>
          <a:effectLst>
            <a:softEdge rad="112500"/>
          </a:effectLst>
        </p:spPr>
      </p:pic>
      <p:sp>
        <p:nvSpPr>
          <p:cNvPr id="4" name="TextBox 3">
            <a:extLst>
              <a:ext uri="{FF2B5EF4-FFF2-40B4-BE49-F238E27FC236}">
                <a16:creationId xmlns:a16="http://schemas.microsoft.com/office/drawing/2014/main" id="{4966B46D-83F2-91DB-757D-36829B1F1BB7}"/>
              </a:ext>
            </a:extLst>
          </p:cNvPr>
          <p:cNvSpPr txBox="1"/>
          <p:nvPr/>
        </p:nvSpPr>
        <p:spPr>
          <a:xfrm>
            <a:off x="457200" y="569343"/>
            <a:ext cx="6892506" cy="5232202"/>
          </a:xfrm>
          <a:prstGeom prst="rect">
            <a:avLst/>
          </a:prstGeom>
          <a:noFill/>
        </p:spPr>
        <p:txBody>
          <a:bodyPr wrap="square" rtlCol="0">
            <a:spAutoFit/>
          </a:bodyPr>
          <a:lstStyle/>
          <a:p>
            <a:r>
              <a:rPr lang="en-US" sz="3600" dirty="0">
                <a:solidFill>
                  <a:schemeClr val="accent3">
                    <a:lumMod val="50000"/>
                  </a:schemeClr>
                </a:solidFill>
                <a:latin typeface="Forte" panose="03060902040502070203" pitchFamily="66" charset="0"/>
              </a:rPr>
              <a:t>Historical Background</a:t>
            </a:r>
            <a:r>
              <a:rPr lang="en-US" dirty="0"/>
              <a:t>	</a:t>
            </a:r>
            <a:endParaRPr lang="ar-EG" dirty="0"/>
          </a:p>
          <a:p>
            <a:endParaRPr lang="ar-EG" dirty="0"/>
          </a:p>
          <a:p>
            <a:r>
              <a:rPr lang="en-US" sz="2800" dirty="0">
                <a:latin typeface="Abadi" panose="020F0502020204030204" pitchFamily="34" charset="0"/>
              </a:rPr>
              <a:t>Originated from the concept of “One Medicine” </a:t>
            </a:r>
            <a:r>
              <a:rPr lang="en-US" sz="2800" b="1" dirty="0">
                <a:solidFill>
                  <a:schemeClr val="accent3">
                    <a:lumMod val="75000"/>
                  </a:schemeClr>
                </a:solidFill>
                <a:latin typeface="Abadi" panose="020F0502020204030204" pitchFamily="34" charset="0"/>
              </a:rPr>
              <a:t>(Rudolf Virchow)</a:t>
            </a:r>
            <a:r>
              <a:rPr lang="en-US" sz="2800" dirty="0">
                <a:latin typeface="Abadi" panose="020F0502020204030204" pitchFamily="34" charset="0"/>
              </a:rPr>
              <a:t>	</a:t>
            </a:r>
            <a:endParaRPr lang="ar-EG" sz="2800" dirty="0">
              <a:latin typeface="Abadi" panose="020F0502020204030204" pitchFamily="34" charset="0"/>
            </a:endParaRPr>
          </a:p>
          <a:p>
            <a:endParaRPr lang="ar-EG" sz="2800" dirty="0">
              <a:latin typeface="Abadi" panose="020F0502020204030204" pitchFamily="34" charset="0"/>
            </a:endParaRPr>
          </a:p>
          <a:p>
            <a:r>
              <a:rPr lang="en-US" sz="2800" dirty="0">
                <a:latin typeface="Abadi" panose="020F0502020204030204" pitchFamily="34" charset="0"/>
              </a:rPr>
              <a:t>Gained global recognition after:</a:t>
            </a:r>
            <a:endParaRPr lang="ar-EG" sz="2800" dirty="0">
              <a:latin typeface="Abadi" panose="020F0502020204030204" pitchFamily="34" charset="0"/>
            </a:endParaRPr>
          </a:p>
          <a:p>
            <a:pPr marL="514350" indent="-514350">
              <a:buFont typeface="+mj-lt"/>
              <a:buAutoNum type="arabicPeriod"/>
            </a:pPr>
            <a:r>
              <a:rPr lang="en-US" sz="2800" dirty="0">
                <a:latin typeface="Abadi" panose="020F0502020204030204" pitchFamily="34" charset="0"/>
              </a:rPr>
              <a:t>	SARS (2003)	</a:t>
            </a:r>
            <a:endParaRPr lang="ar-EG" sz="2800" dirty="0">
              <a:latin typeface="Abadi" panose="020F0502020204030204" pitchFamily="34" charset="0"/>
            </a:endParaRPr>
          </a:p>
          <a:p>
            <a:pPr marL="514350" indent="-514350">
              <a:buFont typeface="+mj-lt"/>
              <a:buAutoNum type="arabicPeriod"/>
            </a:pPr>
            <a:r>
              <a:rPr lang="en-US" sz="2800" dirty="0">
                <a:latin typeface="Abadi" panose="020F0502020204030204" pitchFamily="34" charset="0"/>
              </a:rPr>
              <a:t>	Avian Influenza	</a:t>
            </a:r>
            <a:endParaRPr lang="ar-EG" sz="2800" dirty="0">
              <a:latin typeface="Abadi" panose="020F0502020204030204" pitchFamily="34" charset="0"/>
            </a:endParaRPr>
          </a:p>
          <a:p>
            <a:pPr marL="514350" indent="-514350">
              <a:buFont typeface="+mj-lt"/>
              <a:buAutoNum type="arabicPeriod"/>
            </a:pPr>
            <a:r>
              <a:rPr lang="en-US" sz="2800" dirty="0">
                <a:latin typeface="Abadi" panose="020F0502020204030204" pitchFamily="34" charset="0"/>
              </a:rPr>
              <a:t>	Ebola outbreaks	</a:t>
            </a:r>
            <a:endParaRPr lang="ar-EG" sz="2800" dirty="0">
              <a:latin typeface="Abadi" panose="020F0502020204030204" pitchFamily="34" charset="0"/>
            </a:endParaRPr>
          </a:p>
          <a:p>
            <a:endParaRPr lang="ar-EG" sz="2800" dirty="0">
              <a:latin typeface="Abadi" panose="020F0502020204030204" pitchFamily="34" charset="0"/>
            </a:endParaRPr>
          </a:p>
          <a:p>
            <a:r>
              <a:rPr lang="en-US" sz="2800" dirty="0">
                <a:latin typeface="Abadi" panose="020F0502020204030204" pitchFamily="34" charset="0"/>
              </a:rPr>
              <a:t>Strengthened after</a:t>
            </a:r>
            <a:r>
              <a:rPr lang="en-US" sz="2800" b="1" dirty="0">
                <a:solidFill>
                  <a:schemeClr val="accent3">
                    <a:lumMod val="75000"/>
                  </a:schemeClr>
                </a:solidFill>
                <a:latin typeface="Abadi" panose="020F0502020204030204" pitchFamily="34" charset="0"/>
              </a:rPr>
              <a:t> COVID-19 </a:t>
            </a:r>
            <a:r>
              <a:rPr lang="en-US" sz="2800" dirty="0">
                <a:latin typeface="Abadi" panose="020F0502020204030204" pitchFamily="34" charset="0"/>
              </a:rPr>
              <a:t>as a global preventive framework</a:t>
            </a:r>
          </a:p>
        </p:txBody>
      </p:sp>
      <p:pic>
        <p:nvPicPr>
          <p:cNvPr id="5" name="Picture 4">
            <a:extLst>
              <a:ext uri="{FF2B5EF4-FFF2-40B4-BE49-F238E27FC236}">
                <a16:creationId xmlns:a16="http://schemas.microsoft.com/office/drawing/2014/main" id="{8A1530E1-D28B-CAB3-8CE4-863AF72F4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778" y="388188"/>
            <a:ext cx="2569302" cy="3181951"/>
          </a:xfrm>
          <a:prstGeom prst="rect">
            <a:avLst/>
          </a:prstGeom>
          <a:ln>
            <a:noFill/>
          </a:ln>
          <a:effectLst>
            <a:softEdge rad="112500"/>
          </a:effectLst>
        </p:spPr>
      </p:pic>
      <p:pic>
        <p:nvPicPr>
          <p:cNvPr id="6" name="Picture 5">
            <a:extLst>
              <a:ext uri="{FF2B5EF4-FFF2-40B4-BE49-F238E27FC236}">
                <a16:creationId xmlns:a16="http://schemas.microsoft.com/office/drawing/2014/main" id="{423FC17C-2096-46BC-9114-A805520B6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778" y="247049"/>
            <a:ext cx="2569302" cy="3181951"/>
          </a:xfrm>
          <a:prstGeom prst="rect">
            <a:avLst/>
          </a:prstGeom>
          <a:ln>
            <a:noFill/>
          </a:ln>
          <a:effectLst>
            <a:softEdge rad="112500"/>
          </a:effectLst>
        </p:spPr>
      </p:pic>
    </p:spTree>
    <p:extLst>
      <p:ext uri="{BB962C8B-B14F-4D97-AF65-F5344CB8AC3E}">
        <p14:creationId xmlns:p14="http://schemas.microsoft.com/office/powerpoint/2010/main" val="397374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3EDAAB-9E97-C3AC-DF21-1F213B46D410}"/>
              </a:ext>
            </a:extLst>
          </p:cNvPr>
          <p:cNvSpPr txBox="1"/>
          <p:nvPr/>
        </p:nvSpPr>
        <p:spPr>
          <a:xfrm>
            <a:off x="60385" y="143716"/>
            <a:ext cx="7686136" cy="6617196"/>
          </a:xfrm>
          <a:prstGeom prst="rect">
            <a:avLst/>
          </a:prstGeom>
          <a:noFill/>
        </p:spPr>
        <p:txBody>
          <a:bodyPr wrap="square" rtlCol="0">
            <a:spAutoFit/>
          </a:bodyPr>
          <a:lstStyle/>
          <a:p>
            <a:r>
              <a:rPr lang="en-US" dirty="0"/>
              <a:t> </a:t>
            </a:r>
            <a:r>
              <a:rPr lang="en-US" sz="3600" dirty="0">
                <a:solidFill>
                  <a:schemeClr val="accent2">
                    <a:lumMod val="50000"/>
                  </a:schemeClr>
                </a:solidFill>
                <a:latin typeface="Forte" panose="03060902040502070203" pitchFamily="66" charset="0"/>
              </a:rPr>
              <a:t>Why is One Health Critical Now?</a:t>
            </a:r>
            <a:endParaRPr lang="ar-EG" sz="3600" dirty="0">
              <a:solidFill>
                <a:schemeClr val="accent2">
                  <a:lumMod val="50000"/>
                </a:schemeClr>
              </a:solidFill>
              <a:latin typeface="Forte" panose="03060902040502070203" pitchFamily="66" charset="0"/>
            </a:endParaRPr>
          </a:p>
          <a:p>
            <a:r>
              <a:rPr lang="en-US" sz="3600" dirty="0">
                <a:solidFill>
                  <a:schemeClr val="accent3">
                    <a:lumMod val="50000"/>
                  </a:schemeClr>
                </a:solidFill>
                <a:latin typeface="Forte" panose="03060902040502070203" pitchFamily="66" charset="0"/>
              </a:rPr>
              <a:t> </a:t>
            </a:r>
            <a:r>
              <a:rPr lang="en-US" sz="3200" b="1" dirty="0">
                <a:solidFill>
                  <a:schemeClr val="accent6">
                    <a:lumMod val="50000"/>
                  </a:schemeClr>
                </a:solidFill>
                <a:latin typeface="Abadi" panose="020F0502020204030204" pitchFamily="34" charset="0"/>
              </a:rPr>
              <a:t>Emerging Infectious Diseases: </a:t>
            </a:r>
            <a:r>
              <a:rPr lang="en-US" sz="3200" dirty="0">
                <a:latin typeface="Abadi" panose="020F0502020204030204" pitchFamily="34" charset="0"/>
              </a:rPr>
              <a:t>70% of emerging human diseases (like COVID-19, Ebola, Avian Flu) originate from animals (zoonotic diseases).</a:t>
            </a:r>
            <a:endParaRPr lang="ar-EG" sz="3200" dirty="0">
              <a:latin typeface="Abadi" panose="020F0502020204030204" pitchFamily="34" charset="0"/>
            </a:endParaRPr>
          </a:p>
          <a:p>
            <a:r>
              <a:rPr lang="en-US" sz="3200" b="1" dirty="0">
                <a:solidFill>
                  <a:schemeClr val="accent6">
                    <a:lumMod val="50000"/>
                  </a:schemeClr>
                </a:solidFill>
                <a:latin typeface="Abadi" panose="020F0502020204030204" pitchFamily="34" charset="0"/>
              </a:rPr>
              <a:t>Antimicrobial Resistance (AMR): </a:t>
            </a:r>
            <a:endParaRPr lang="ar-EG" sz="3200" b="1" dirty="0">
              <a:solidFill>
                <a:schemeClr val="accent6">
                  <a:lumMod val="50000"/>
                </a:schemeClr>
              </a:solidFill>
              <a:latin typeface="Abadi" panose="020F0502020204030204" pitchFamily="34" charset="0"/>
            </a:endParaRPr>
          </a:p>
          <a:p>
            <a:r>
              <a:rPr lang="en-US" sz="3200" dirty="0">
                <a:latin typeface="Abadi" panose="020F0502020204030204" pitchFamily="34" charset="0"/>
              </a:rPr>
              <a:t>Overuse of antibiotics in humans, animals, and agriculture fuels superbugs, making infections harder to treat. </a:t>
            </a:r>
          </a:p>
          <a:p>
            <a:r>
              <a:rPr lang="en-US" sz="3200" b="1" dirty="0">
                <a:solidFill>
                  <a:schemeClr val="accent3">
                    <a:lumMod val="75000"/>
                  </a:schemeClr>
                </a:solidFill>
                <a:latin typeface="Abadi" panose="020F0502020204030204" pitchFamily="34" charset="0"/>
              </a:rPr>
              <a:t>Climate Change Environmental Degradation : </a:t>
            </a:r>
            <a:r>
              <a:rPr lang="en-US" sz="3200" dirty="0">
                <a:latin typeface="Abadi" panose="020F0502020204030204" pitchFamily="34" charset="0"/>
              </a:rPr>
              <a:t>alters disease patterns, threatens food security, and disrupts ecosystems.</a:t>
            </a:r>
          </a:p>
        </p:txBody>
      </p:sp>
      <p:pic>
        <p:nvPicPr>
          <p:cNvPr id="4" name="Picture 3">
            <a:extLst>
              <a:ext uri="{FF2B5EF4-FFF2-40B4-BE49-F238E27FC236}">
                <a16:creationId xmlns:a16="http://schemas.microsoft.com/office/drawing/2014/main" id="{D7EAC9DA-83FC-2142-34ED-ED8873E5F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7012" y="0"/>
            <a:ext cx="4584988" cy="6760912"/>
          </a:xfrm>
          <a:prstGeom prst="rect">
            <a:avLst/>
          </a:prstGeom>
          <a:ln>
            <a:noFill/>
          </a:ln>
          <a:effectLst>
            <a:softEdge rad="112500"/>
          </a:effectLst>
        </p:spPr>
      </p:pic>
    </p:spTree>
    <p:extLst>
      <p:ext uri="{BB962C8B-B14F-4D97-AF65-F5344CB8AC3E}">
        <p14:creationId xmlns:p14="http://schemas.microsoft.com/office/powerpoint/2010/main" val="3370600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1120</Words>
  <Application>Microsoft Office PowerPoint</Application>
  <PresentationFormat>Widescreen</PresentationFormat>
  <Paragraphs>140</Paragraphs>
  <Slides>20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Abadi</vt:lpstr>
      <vt:lpstr>ADLaM Display</vt:lpstr>
      <vt:lpstr>Aharoni</vt:lpstr>
      <vt:lpstr>Amasis MT Pro Black</vt:lpstr>
      <vt:lpstr>Andalus</vt:lpstr>
      <vt:lpstr>Aptos</vt:lpstr>
      <vt:lpstr>Aptos Display</vt:lpstr>
      <vt:lpstr>Arial</vt:lpstr>
      <vt:lpstr>Calibri</vt:lpstr>
      <vt:lpstr>Dreaming Outloud Script Pro</vt:lpstr>
      <vt:lpstr>Forte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Gamal Aldesawy Ahmed Elabd</dc:creator>
  <cp:lastModifiedBy>Ahmed Gamal Aldesawy Ahmed Elabd</cp:lastModifiedBy>
  <cp:revision>8</cp:revision>
  <dcterms:created xsi:type="dcterms:W3CDTF">2026-02-06T15:51:16Z</dcterms:created>
  <dcterms:modified xsi:type="dcterms:W3CDTF">2026-02-06T17:08:53Z</dcterms:modified>
</cp:coreProperties>
</file>